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9" r:id="rId5"/>
    <p:sldId id="261" r:id="rId6"/>
    <p:sldId id="260" r:id="rId7"/>
    <p:sldId id="262" r:id="rId8"/>
    <p:sldId id="276" r:id="rId9"/>
    <p:sldId id="263" r:id="rId10"/>
    <p:sldId id="277" r:id="rId11"/>
    <p:sldId id="278" r:id="rId12"/>
    <p:sldId id="280" r:id="rId13"/>
    <p:sldId id="265" r:id="rId14"/>
    <p:sldId id="264" r:id="rId15"/>
    <p:sldId id="268" r:id="rId16"/>
    <p:sldId id="270" r:id="rId17"/>
    <p:sldId id="271" r:id="rId18"/>
    <p:sldId id="293" r:id="rId19"/>
    <p:sldId id="273" r:id="rId20"/>
    <p:sldId id="281" r:id="rId21"/>
    <p:sldId id="272" r:id="rId22"/>
    <p:sldId id="275" r:id="rId23"/>
    <p:sldId id="282" r:id="rId24"/>
    <p:sldId id="284" r:id="rId25"/>
    <p:sldId id="295" r:id="rId26"/>
    <p:sldId id="298" r:id="rId27"/>
    <p:sldId id="296" r:id="rId28"/>
    <p:sldId id="288" r:id="rId29"/>
    <p:sldId id="287" r:id="rId30"/>
    <p:sldId id="300" r:id="rId31"/>
    <p:sldId id="299" r:id="rId32"/>
    <p:sldId id="301" r:id="rId33"/>
    <p:sldId id="294" r:id="rId34"/>
    <p:sldId id="302" r:id="rId35"/>
    <p:sldId id="297" r:id="rId3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9" autoAdjust="0"/>
    <p:restoredTop sz="94660"/>
  </p:normalViewPr>
  <p:slideViewPr>
    <p:cSldViewPr snapToGrid="0">
      <p:cViewPr varScale="1">
        <p:scale>
          <a:sx n="69" d="100"/>
          <a:sy n="69" d="100"/>
        </p:scale>
        <p:origin x="72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US"/>
          </a:p>
        </p:txBody>
      </p:sp>
      <p:sp>
        <p:nvSpPr>
          <p:cNvPr id="4" name="Zástupný objekt pre dátum 3"/>
          <p:cNvSpPr>
            <a:spLocks noGrp="1"/>
          </p:cNvSpPr>
          <p:nvPr>
            <p:ph type="dt" sz="half" idx="10"/>
          </p:nvPr>
        </p:nvSpPr>
        <p:spPr/>
        <p:txBody>
          <a:bodyPr/>
          <a:lstStyle/>
          <a:p>
            <a:fld id="{13776211-88B4-4FBA-AA4B-0994F84CC666}" type="datetimeFigureOut">
              <a:rPr lang="en-US" smtClean="0"/>
              <a:t>11/6/2016</a:t>
            </a:fld>
            <a:endParaRPr lang="en-US"/>
          </a:p>
        </p:txBody>
      </p:sp>
      <p:sp>
        <p:nvSpPr>
          <p:cNvPr id="5" name="Zástupný objekt pre pätu 4"/>
          <p:cNvSpPr>
            <a:spLocks noGrp="1"/>
          </p:cNvSpPr>
          <p:nvPr>
            <p:ph type="ftr" sz="quarter" idx="11"/>
          </p:nvPr>
        </p:nvSpPr>
        <p:spPr/>
        <p:txBody>
          <a:bodyPr/>
          <a:lstStyle/>
          <a:p>
            <a:endParaRPr lang="en-US"/>
          </a:p>
        </p:txBody>
      </p:sp>
      <p:sp>
        <p:nvSpPr>
          <p:cNvPr id="6" name="Zástupný objekt pre číslo snímky 5"/>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200876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objekt pre zvislý text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objekt pre dátum 3"/>
          <p:cNvSpPr>
            <a:spLocks noGrp="1"/>
          </p:cNvSpPr>
          <p:nvPr>
            <p:ph type="dt" sz="half" idx="10"/>
          </p:nvPr>
        </p:nvSpPr>
        <p:spPr/>
        <p:txBody>
          <a:bodyPr/>
          <a:lstStyle/>
          <a:p>
            <a:fld id="{13776211-88B4-4FBA-AA4B-0994F84CC666}" type="datetimeFigureOut">
              <a:rPr lang="en-US" smtClean="0"/>
              <a:t>11/6/2016</a:t>
            </a:fld>
            <a:endParaRPr lang="en-US"/>
          </a:p>
        </p:txBody>
      </p:sp>
      <p:sp>
        <p:nvSpPr>
          <p:cNvPr id="5" name="Zástupný objekt pre pätu 4"/>
          <p:cNvSpPr>
            <a:spLocks noGrp="1"/>
          </p:cNvSpPr>
          <p:nvPr>
            <p:ph type="ftr" sz="quarter" idx="11"/>
          </p:nvPr>
        </p:nvSpPr>
        <p:spPr/>
        <p:txBody>
          <a:bodyPr/>
          <a:lstStyle/>
          <a:p>
            <a:endParaRPr lang="en-US"/>
          </a:p>
        </p:txBody>
      </p:sp>
      <p:sp>
        <p:nvSpPr>
          <p:cNvPr id="6" name="Zástupný objekt pre číslo snímky 5"/>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22827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endParaRPr lang="en-US"/>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objekt pre dátum 3"/>
          <p:cNvSpPr>
            <a:spLocks noGrp="1"/>
          </p:cNvSpPr>
          <p:nvPr>
            <p:ph type="dt" sz="half" idx="10"/>
          </p:nvPr>
        </p:nvSpPr>
        <p:spPr/>
        <p:txBody>
          <a:bodyPr/>
          <a:lstStyle/>
          <a:p>
            <a:fld id="{13776211-88B4-4FBA-AA4B-0994F84CC666}" type="datetimeFigureOut">
              <a:rPr lang="en-US" smtClean="0"/>
              <a:t>11/6/2016</a:t>
            </a:fld>
            <a:endParaRPr lang="en-US"/>
          </a:p>
        </p:txBody>
      </p:sp>
      <p:sp>
        <p:nvSpPr>
          <p:cNvPr id="5" name="Zástupný objekt pre pätu 4"/>
          <p:cNvSpPr>
            <a:spLocks noGrp="1"/>
          </p:cNvSpPr>
          <p:nvPr>
            <p:ph type="ftr" sz="quarter" idx="11"/>
          </p:nvPr>
        </p:nvSpPr>
        <p:spPr/>
        <p:txBody>
          <a:bodyPr/>
          <a:lstStyle/>
          <a:p>
            <a:endParaRPr lang="en-US"/>
          </a:p>
        </p:txBody>
      </p:sp>
      <p:sp>
        <p:nvSpPr>
          <p:cNvPr id="6" name="Zástupný objekt pre číslo snímky 5"/>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67364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objekt pre obsah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objekt pre dátum 3"/>
          <p:cNvSpPr>
            <a:spLocks noGrp="1"/>
          </p:cNvSpPr>
          <p:nvPr>
            <p:ph type="dt" sz="half" idx="10"/>
          </p:nvPr>
        </p:nvSpPr>
        <p:spPr/>
        <p:txBody>
          <a:bodyPr/>
          <a:lstStyle/>
          <a:p>
            <a:fld id="{13776211-88B4-4FBA-AA4B-0994F84CC666}" type="datetimeFigureOut">
              <a:rPr lang="en-US" smtClean="0"/>
              <a:t>11/6/2016</a:t>
            </a:fld>
            <a:endParaRPr lang="en-US"/>
          </a:p>
        </p:txBody>
      </p:sp>
      <p:sp>
        <p:nvSpPr>
          <p:cNvPr id="5" name="Zástupný objekt pre pätu 4"/>
          <p:cNvSpPr>
            <a:spLocks noGrp="1"/>
          </p:cNvSpPr>
          <p:nvPr>
            <p:ph type="ftr" sz="quarter" idx="11"/>
          </p:nvPr>
        </p:nvSpPr>
        <p:spPr/>
        <p:txBody>
          <a:bodyPr/>
          <a:lstStyle/>
          <a:p>
            <a:endParaRPr lang="en-US"/>
          </a:p>
        </p:txBody>
      </p:sp>
      <p:sp>
        <p:nvSpPr>
          <p:cNvPr id="6" name="Zástupný objekt pre číslo snímky 5"/>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42722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endParaRPr lang="en-US"/>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p:cNvSpPr>
            <a:spLocks noGrp="1"/>
          </p:cNvSpPr>
          <p:nvPr>
            <p:ph type="dt" sz="half" idx="10"/>
          </p:nvPr>
        </p:nvSpPr>
        <p:spPr/>
        <p:txBody>
          <a:bodyPr/>
          <a:lstStyle/>
          <a:p>
            <a:fld id="{13776211-88B4-4FBA-AA4B-0994F84CC666}" type="datetimeFigureOut">
              <a:rPr lang="en-US" smtClean="0"/>
              <a:t>11/6/2016</a:t>
            </a:fld>
            <a:endParaRPr lang="en-US"/>
          </a:p>
        </p:txBody>
      </p:sp>
      <p:sp>
        <p:nvSpPr>
          <p:cNvPr id="5" name="Zástupný objekt pre pätu 4"/>
          <p:cNvSpPr>
            <a:spLocks noGrp="1"/>
          </p:cNvSpPr>
          <p:nvPr>
            <p:ph type="ftr" sz="quarter" idx="11"/>
          </p:nvPr>
        </p:nvSpPr>
        <p:spPr/>
        <p:txBody>
          <a:bodyPr/>
          <a:lstStyle/>
          <a:p>
            <a:endParaRPr lang="en-US"/>
          </a:p>
        </p:txBody>
      </p:sp>
      <p:sp>
        <p:nvSpPr>
          <p:cNvPr id="6" name="Zástupný objekt pre číslo snímky 5"/>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23951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objekt pre obsah 2"/>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objekt pre obsah 3"/>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objekt pre dátum 4"/>
          <p:cNvSpPr>
            <a:spLocks noGrp="1"/>
          </p:cNvSpPr>
          <p:nvPr>
            <p:ph type="dt" sz="half" idx="10"/>
          </p:nvPr>
        </p:nvSpPr>
        <p:spPr/>
        <p:txBody>
          <a:bodyPr/>
          <a:lstStyle/>
          <a:p>
            <a:fld id="{13776211-88B4-4FBA-AA4B-0994F84CC666}" type="datetimeFigureOut">
              <a:rPr lang="en-US" smtClean="0"/>
              <a:t>11/6/2016</a:t>
            </a:fld>
            <a:endParaRPr lang="en-US"/>
          </a:p>
        </p:txBody>
      </p:sp>
      <p:sp>
        <p:nvSpPr>
          <p:cNvPr id="6" name="Zástupný objekt pre pätu 5"/>
          <p:cNvSpPr>
            <a:spLocks noGrp="1"/>
          </p:cNvSpPr>
          <p:nvPr>
            <p:ph type="ftr" sz="quarter" idx="11"/>
          </p:nvPr>
        </p:nvSpPr>
        <p:spPr/>
        <p:txBody>
          <a:bodyPr/>
          <a:lstStyle/>
          <a:p>
            <a:endParaRPr lang="en-US"/>
          </a:p>
        </p:txBody>
      </p:sp>
      <p:sp>
        <p:nvSpPr>
          <p:cNvPr id="7" name="Zástupný objekt pre číslo snímky 6"/>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373778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endParaRPr lang="en-US"/>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Zástupný objekt pre dátum 6"/>
          <p:cNvSpPr>
            <a:spLocks noGrp="1"/>
          </p:cNvSpPr>
          <p:nvPr>
            <p:ph type="dt" sz="half" idx="10"/>
          </p:nvPr>
        </p:nvSpPr>
        <p:spPr/>
        <p:txBody>
          <a:bodyPr/>
          <a:lstStyle/>
          <a:p>
            <a:fld id="{13776211-88B4-4FBA-AA4B-0994F84CC666}" type="datetimeFigureOut">
              <a:rPr lang="en-US" smtClean="0"/>
              <a:t>11/6/2016</a:t>
            </a:fld>
            <a:endParaRPr lang="en-US"/>
          </a:p>
        </p:txBody>
      </p:sp>
      <p:sp>
        <p:nvSpPr>
          <p:cNvPr id="8" name="Zástupný objekt pre pätu 7"/>
          <p:cNvSpPr>
            <a:spLocks noGrp="1"/>
          </p:cNvSpPr>
          <p:nvPr>
            <p:ph type="ftr" sz="quarter" idx="11"/>
          </p:nvPr>
        </p:nvSpPr>
        <p:spPr/>
        <p:txBody>
          <a:bodyPr/>
          <a:lstStyle/>
          <a:p>
            <a:endParaRPr lang="en-US"/>
          </a:p>
        </p:txBody>
      </p:sp>
      <p:sp>
        <p:nvSpPr>
          <p:cNvPr id="9" name="Zástupný objekt pre číslo snímky 8"/>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30761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objekt pre dátum 2"/>
          <p:cNvSpPr>
            <a:spLocks noGrp="1"/>
          </p:cNvSpPr>
          <p:nvPr>
            <p:ph type="dt" sz="half" idx="10"/>
          </p:nvPr>
        </p:nvSpPr>
        <p:spPr/>
        <p:txBody>
          <a:bodyPr/>
          <a:lstStyle/>
          <a:p>
            <a:fld id="{13776211-88B4-4FBA-AA4B-0994F84CC666}" type="datetimeFigureOut">
              <a:rPr lang="en-US" smtClean="0"/>
              <a:t>11/6/2016</a:t>
            </a:fld>
            <a:endParaRPr lang="en-US"/>
          </a:p>
        </p:txBody>
      </p:sp>
      <p:sp>
        <p:nvSpPr>
          <p:cNvPr id="4" name="Zástupný objekt pre pätu 3"/>
          <p:cNvSpPr>
            <a:spLocks noGrp="1"/>
          </p:cNvSpPr>
          <p:nvPr>
            <p:ph type="ftr" sz="quarter" idx="11"/>
          </p:nvPr>
        </p:nvSpPr>
        <p:spPr/>
        <p:txBody>
          <a:bodyPr/>
          <a:lstStyle/>
          <a:p>
            <a:endParaRPr lang="en-US"/>
          </a:p>
        </p:txBody>
      </p:sp>
      <p:sp>
        <p:nvSpPr>
          <p:cNvPr id="5" name="Zástupný objekt pre číslo snímky 4"/>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92835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13776211-88B4-4FBA-AA4B-0994F84CC666}" type="datetimeFigureOut">
              <a:rPr lang="en-US" smtClean="0"/>
              <a:t>11/6/2016</a:t>
            </a:fld>
            <a:endParaRPr lang="en-US"/>
          </a:p>
        </p:txBody>
      </p:sp>
      <p:sp>
        <p:nvSpPr>
          <p:cNvPr id="3" name="Zástupný objekt pre pätu 2"/>
          <p:cNvSpPr>
            <a:spLocks noGrp="1"/>
          </p:cNvSpPr>
          <p:nvPr>
            <p:ph type="ftr" sz="quarter" idx="11"/>
          </p:nvPr>
        </p:nvSpPr>
        <p:spPr/>
        <p:txBody>
          <a:bodyPr/>
          <a:lstStyle/>
          <a:p>
            <a:endParaRPr lang="en-US"/>
          </a:p>
        </p:txBody>
      </p:sp>
      <p:sp>
        <p:nvSpPr>
          <p:cNvPr id="4" name="Zástupný objekt pre číslo snímky 3"/>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14058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endParaRPr lang="en-US"/>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13776211-88B4-4FBA-AA4B-0994F84CC666}" type="datetimeFigureOut">
              <a:rPr lang="en-US" smtClean="0"/>
              <a:t>11/6/2016</a:t>
            </a:fld>
            <a:endParaRPr lang="en-US"/>
          </a:p>
        </p:txBody>
      </p:sp>
      <p:sp>
        <p:nvSpPr>
          <p:cNvPr id="6" name="Zástupný objekt pre pätu 5"/>
          <p:cNvSpPr>
            <a:spLocks noGrp="1"/>
          </p:cNvSpPr>
          <p:nvPr>
            <p:ph type="ftr" sz="quarter" idx="11"/>
          </p:nvPr>
        </p:nvSpPr>
        <p:spPr/>
        <p:txBody>
          <a:bodyPr/>
          <a:lstStyle/>
          <a:p>
            <a:endParaRPr lang="en-US"/>
          </a:p>
        </p:txBody>
      </p:sp>
      <p:sp>
        <p:nvSpPr>
          <p:cNvPr id="7" name="Zástupný objekt pre číslo snímky 6"/>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23504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endParaRPr lang="en-US"/>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13776211-88B4-4FBA-AA4B-0994F84CC666}" type="datetimeFigureOut">
              <a:rPr lang="en-US" smtClean="0"/>
              <a:t>11/6/2016</a:t>
            </a:fld>
            <a:endParaRPr lang="en-US"/>
          </a:p>
        </p:txBody>
      </p:sp>
      <p:sp>
        <p:nvSpPr>
          <p:cNvPr id="6" name="Zástupný objekt pre pätu 5"/>
          <p:cNvSpPr>
            <a:spLocks noGrp="1"/>
          </p:cNvSpPr>
          <p:nvPr>
            <p:ph type="ftr" sz="quarter" idx="11"/>
          </p:nvPr>
        </p:nvSpPr>
        <p:spPr/>
        <p:txBody>
          <a:bodyPr/>
          <a:lstStyle/>
          <a:p>
            <a:endParaRPr lang="en-US"/>
          </a:p>
        </p:txBody>
      </p:sp>
      <p:sp>
        <p:nvSpPr>
          <p:cNvPr id="7" name="Zástupný objekt pre číslo snímky 6"/>
          <p:cNvSpPr>
            <a:spLocks noGrp="1"/>
          </p:cNvSpPr>
          <p:nvPr>
            <p:ph type="sldNum" sz="quarter" idx="12"/>
          </p:nvPr>
        </p:nvSpPr>
        <p:spPr/>
        <p:txBody>
          <a:bodyPr/>
          <a:lstStyle/>
          <a:p>
            <a:fld id="{65C906AA-4C01-44C5-94A4-F3B48F0AC599}" type="slidenum">
              <a:rPr lang="en-US" smtClean="0"/>
              <a:t>‹#›</a:t>
            </a:fld>
            <a:endParaRPr lang="en-US"/>
          </a:p>
        </p:txBody>
      </p:sp>
    </p:spTree>
    <p:extLst>
      <p:ext uri="{BB962C8B-B14F-4D97-AF65-F5344CB8AC3E}">
        <p14:creationId xmlns:p14="http://schemas.microsoft.com/office/powerpoint/2010/main" val="42495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endParaRPr lang="en-US"/>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76211-88B4-4FBA-AA4B-0994F84CC666}" type="datetimeFigureOut">
              <a:rPr lang="en-US" smtClean="0"/>
              <a:t>11/6/2016</a:t>
            </a:fld>
            <a:endParaRPr lang="en-US"/>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906AA-4C01-44C5-94A4-F3B48F0AC599}" type="slidenum">
              <a:rPr lang="en-US" smtClean="0"/>
              <a:t>‹#›</a:t>
            </a:fld>
            <a:endParaRPr lang="en-US"/>
          </a:p>
        </p:txBody>
      </p:sp>
    </p:spTree>
    <p:extLst>
      <p:ext uri="{BB962C8B-B14F-4D97-AF65-F5344CB8AC3E}">
        <p14:creationId xmlns:p14="http://schemas.microsoft.com/office/powerpoint/2010/main" val="322053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6.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1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3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94.png"/><Relationship Id="rId7" Type="http://schemas.openxmlformats.org/officeDocument/2006/relationships/image" Target="../media/image105.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0.png"/><Relationship Id="rId9" Type="http://schemas.openxmlformats.org/officeDocument/2006/relationships/image" Target="../media/image107.png"/></Relationships>
</file>

<file path=ppt/slides/_rels/slide3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112.png"/></Relationships>
</file>

<file path=ppt/slides/_rels/slide3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601638" y="4637207"/>
            <a:ext cx="9144000" cy="1655762"/>
          </a:xfrm>
        </p:spPr>
        <p:txBody>
          <a:bodyPr>
            <a:normAutofit/>
          </a:bodyPr>
          <a:lstStyle/>
          <a:p>
            <a:r>
              <a:rPr lang="sk-SK"/>
              <a:t>Príspevky k úlohám </a:t>
            </a:r>
          </a:p>
          <a:p>
            <a:r>
              <a:rPr lang="sk-SK">
                <a:solidFill>
                  <a:schemeClr val="accent1">
                    <a:lumMod val="75000"/>
                  </a:schemeClr>
                </a:solidFill>
              </a:rPr>
              <a:t>6. Rýchla reťaz a </a:t>
            </a:r>
            <a:r>
              <a:rPr lang="en-US">
                <a:solidFill>
                  <a:schemeClr val="accent1">
                    <a:lumMod val="75000"/>
                  </a:schemeClr>
                </a:solidFill>
              </a:rPr>
              <a:t>14. </a:t>
            </a:r>
            <a:r>
              <a:rPr lang="sk-SK">
                <a:solidFill>
                  <a:schemeClr val="accent1">
                    <a:lumMod val="75000"/>
                  </a:schemeClr>
                </a:solidFill>
              </a:rPr>
              <a:t>Čihi</a:t>
            </a:r>
            <a:r>
              <a:rPr lang="en-US">
                <a:solidFill>
                  <a:schemeClr val="accent1">
                    <a:lumMod val="75000"/>
                  </a:schemeClr>
                </a:solidFill>
              </a:rPr>
              <a:t>-hota vrtu</a:t>
            </a:r>
            <a:r>
              <a:rPr lang="sk-SK">
                <a:solidFill>
                  <a:schemeClr val="accent1">
                    <a:lumMod val="75000"/>
                  </a:schemeClr>
                </a:solidFill>
              </a:rPr>
              <a:t>ľka</a:t>
            </a:r>
          </a:p>
          <a:p>
            <a:r>
              <a:rPr lang="sk-SK" sz="1800">
                <a:solidFill>
                  <a:schemeClr val="bg1">
                    <a:lumMod val="50000"/>
                  </a:schemeClr>
                </a:solidFill>
              </a:rPr>
              <a:t>Úvodné sústredenie TMF, </a:t>
            </a:r>
            <a:r>
              <a:rPr lang="en-US" sz="1800">
                <a:solidFill>
                  <a:schemeClr val="bg1">
                    <a:lumMod val="50000"/>
                  </a:schemeClr>
                </a:solidFill>
              </a:rPr>
              <a:t>03.11., Bratislava</a:t>
            </a:r>
            <a:endParaRPr lang="sk-SK" sz="1800">
              <a:solidFill>
                <a:schemeClr val="bg1">
                  <a:lumMod val="50000"/>
                </a:schemeClr>
              </a:solidFill>
            </a:endParaRPr>
          </a:p>
          <a:p>
            <a:r>
              <a:rPr lang="sk-SK" sz="1800" b="1">
                <a:solidFill>
                  <a:schemeClr val="bg1">
                    <a:lumMod val="50000"/>
                  </a:schemeClr>
                </a:solidFill>
              </a:rPr>
              <a:t>Matej Badin</a:t>
            </a:r>
            <a:endParaRPr lang="en-US" sz="1800" b="1">
              <a:solidFill>
                <a:schemeClr val="bg1">
                  <a:lumMod val="50000"/>
                </a:schemeClr>
              </a:solidFill>
            </a:endParaRPr>
          </a:p>
        </p:txBody>
      </p:sp>
      <p:pic>
        <p:nvPicPr>
          <p:cNvPr id="4" name="Obrázok 3"/>
          <p:cNvPicPr>
            <a:picLocks noChangeAspect="1"/>
          </p:cNvPicPr>
          <p:nvPr/>
        </p:nvPicPr>
        <p:blipFill>
          <a:blip r:embed="rId2"/>
          <a:stretch>
            <a:fillRect/>
          </a:stretch>
        </p:blipFill>
        <p:spPr>
          <a:xfrm>
            <a:off x="3322375" y="425703"/>
            <a:ext cx="2579661" cy="4020457"/>
          </a:xfrm>
          <a:prstGeom prst="rect">
            <a:avLst/>
          </a:prstGeom>
        </p:spPr>
      </p:pic>
      <p:pic>
        <p:nvPicPr>
          <p:cNvPr id="6" name="Obrázok 5"/>
          <p:cNvPicPr>
            <a:picLocks noChangeAspect="1"/>
          </p:cNvPicPr>
          <p:nvPr/>
        </p:nvPicPr>
        <p:blipFill rotWithShape="1">
          <a:blip r:embed="rId3"/>
          <a:srcRect l="20387" t="784" r="37110" b="-784"/>
          <a:stretch/>
        </p:blipFill>
        <p:spPr>
          <a:xfrm>
            <a:off x="6292082" y="425703"/>
            <a:ext cx="2537577" cy="4079951"/>
          </a:xfrm>
          <a:prstGeom prst="rect">
            <a:avLst/>
          </a:prstGeom>
        </p:spPr>
      </p:pic>
    </p:spTree>
    <p:extLst>
      <p:ext uri="{BB962C8B-B14F-4D97-AF65-F5344CB8AC3E}">
        <p14:creationId xmlns:p14="http://schemas.microsoft.com/office/powerpoint/2010/main" val="55049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Čo teraz s pohybovou rovnicou</a:t>
            </a:r>
            <a:r>
              <a:rPr lang="en-US"/>
              <a:t>?</a:t>
            </a:r>
          </a:p>
        </p:txBody>
      </p:sp>
      <mc:AlternateContent xmlns:mc="http://schemas.openxmlformats.org/markup-compatibility/2006" xmlns:a14="http://schemas.microsoft.com/office/drawing/2010/main">
        <mc:Choice Requires="a14">
          <p:sp>
            <p:nvSpPr>
              <p:cNvPr id="11" name="BlokTextu 10"/>
              <p:cNvSpPr txBox="1"/>
              <p:nvPr/>
            </p:nvSpPr>
            <p:spPr>
              <a:xfrm>
                <a:off x="613836" y="1800416"/>
                <a:ext cx="3071196" cy="6049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sk-SK" b="0" i="1" smtClean="0">
                          <a:latin typeface="Cambria Math" panose="02040503050406030204" pitchFamily="18" charset="0"/>
                        </a:rPr>
                        <m:t>=</m:t>
                      </m:r>
                      <m:r>
                        <a:rPr lang="sk-SK" b="0" i="1" smtClean="0">
                          <a:latin typeface="Cambria Math" panose="02040503050406030204" pitchFamily="18" charset="0"/>
                        </a:rPr>
                        <m:t>𝑔</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den>
                      </m:f>
                      <m:f>
                        <m:fPr>
                          <m:ctrlPr>
                            <a:rPr lang="en-US" b="0" i="1" smtClean="0">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e>
                            <m:sup>
                              <m:r>
                                <a:rPr lang="en-US" i="1">
                                  <a:solidFill>
                                    <a:schemeClr val="tx1"/>
                                  </a:solidFill>
                                  <a:latin typeface="Cambria Math" panose="02040503050406030204" pitchFamily="18" charset="0"/>
                                </a:rPr>
                                <m:t>2</m:t>
                              </m:r>
                            </m:sup>
                          </m:sSup>
                        </m:num>
                        <m:den>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a:p>
            </p:txBody>
          </p:sp>
        </mc:Choice>
        <mc:Fallback xmlns="">
          <p:sp>
            <p:nvSpPr>
              <p:cNvPr id="11" name="BlokTextu 10"/>
              <p:cNvSpPr txBox="1">
                <a:spLocks noRot="1" noChangeAspect="1" noMove="1" noResize="1" noEditPoints="1" noAdjustHandles="1" noChangeArrowheads="1" noChangeShapeType="1" noTextEdit="1"/>
              </p:cNvSpPr>
              <p:nvPr/>
            </p:nvSpPr>
            <p:spPr>
              <a:xfrm>
                <a:off x="613836" y="1800416"/>
                <a:ext cx="3071196" cy="604974"/>
              </a:xfrm>
              <a:prstGeom prst="rect">
                <a:avLst/>
              </a:prstGeom>
              <a:blipFill>
                <a:blip r:embed="rId2"/>
                <a:stretch>
                  <a:fillRect/>
                </a:stretch>
              </a:blipFill>
            </p:spPr>
            <p:txBody>
              <a:bodyPr/>
              <a:lstStyle/>
              <a:p>
                <a:r>
                  <a:rPr lang="en-US">
                    <a:noFill/>
                  </a:rPr>
                  <a:t> </a:t>
                </a:r>
              </a:p>
            </p:txBody>
          </p:sp>
        </mc:Fallback>
      </mc:AlternateContent>
      <p:sp>
        <p:nvSpPr>
          <p:cNvPr id="15" name="Pravá zložená zátvorka 14"/>
          <p:cNvSpPr/>
          <p:nvPr/>
        </p:nvSpPr>
        <p:spPr>
          <a:xfrm rot="5400000">
            <a:off x="2486062" y="1703865"/>
            <a:ext cx="162340" cy="167396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BlokTextu 15"/>
              <p:cNvSpPr txBox="1"/>
              <p:nvPr/>
            </p:nvSpPr>
            <p:spPr>
              <a:xfrm>
                <a:off x="613836" y="2829222"/>
                <a:ext cx="3592404" cy="1200329"/>
              </a:xfrm>
              <a:prstGeom prst="rect">
                <a:avLst/>
              </a:prstGeom>
              <a:noFill/>
            </p:spPr>
            <p:txBody>
              <a:bodyPr wrap="square" rtlCol="0">
                <a:spAutoFit/>
              </a:bodyPr>
              <a:lstStyle/>
              <a:p>
                <a:r>
                  <a:rPr lang="en-US"/>
                  <a:t>V</a:t>
                </a:r>
                <a:r>
                  <a:rPr lang="sk-SK"/>
                  <a:t>šimnime si tento člen ... Ten je určite väčší ako nula, čo znamená, že sme dostali to čo sme chceli</a:t>
                </a:r>
                <a:r>
                  <a:rPr lang="en-US"/>
                  <a:t>! Re</a:t>
                </a:r>
                <a:r>
                  <a:rPr lang="sk-SK"/>
                  <a:t>ťaz padá so zrýchlením väčším ako </a:t>
                </a:r>
                <a14:m>
                  <m:oMath xmlns:m="http://schemas.openxmlformats.org/officeDocument/2006/math">
                    <m:r>
                      <a:rPr lang="sk-SK" b="0" i="1" smtClean="0">
                        <a:latin typeface="Cambria Math" panose="02040503050406030204" pitchFamily="18" charset="0"/>
                      </a:rPr>
                      <m:t>𝑔</m:t>
                    </m:r>
                  </m:oMath>
                </a14:m>
                <a:endParaRPr lang="en-US"/>
              </a:p>
            </p:txBody>
          </p:sp>
        </mc:Choice>
        <mc:Fallback xmlns="">
          <p:sp>
            <p:nvSpPr>
              <p:cNvPr id="16" name="BlokTextu 15"/>
              <p:cNvSpPr txBox="1">
                <a:spLocks noRot="1" noChangeAspect="1" noMove="1" noResize="1" noEditPoints="1" noAdjustHandles="1" noChangeArrowheads="1" noChangeShapeType="1" noTextEdit="1"/>
              </p:cNvSpPr>
              <p:nvPr/>
            </p:nvSpPr>
            <p:spPr>
              <a:xfrm>
                <a:off x="613836" y="2829222"/>
                <a:ext cx="3592404" cy="1200329"/>
              </a:xfrm>
              <a:prstGeom prst="rect">
                <a:avLst/>
              </a:prstGeom>
              <a:blipFill>
                <a:blip r:embed="rId3"/>
                <a:stretch>
                  <a:fillRect l="-1528" t="-2538" r="-2716" b="-7107"/>
                </a:stretch>
              </a:blipFill>
            </p:spPr>
            <p:txBody>
              <a:bodyPr/>
              <a:lstStyle/>
              <a:p>
                <a:r>
                  <a:rPr lang="en-US">
                    <a:noFill/>
                  </a:rPr>
                  <a:t> </a:t>
                </a:r>
              </a:p>
            </p:txBody>
          </p:sp>
        </mc:Fallback>
      </mc:AlternateContent>
      <p:sp>
        <p:nvSpPr>
          <p:cNvPr id="17" name="BlokTextu 16"/>
          <p:cNvSpPr txBox="1"/>
          <p:nvPr/>
        </p:nvSpPr>
        <p:spPr>
          <a:xfrm>
            <a:off x="4379976" y="1617515"/>
            <a:ext cx="7461504" cy="923330"/>
          </a:xfrm>
          <a:prstGeom prst="rect">
            <a:avLst/>
          </a:prstGeom>
          <a:noFill/>
        </p:spPr>
        <p:txBody>
          <a:bodyPr wrap="square" rtlCol="0">
            <a:spAutoFit/>
          </a:bodyPr>
          <a:lstStyle/>
          <a:p>
            <a:r>
              <a:rPr lang="sk-SK"/>
              <a:t>Takúto rovnicu nevieme riešiť analyticky</a:t>
            </a:r>
            <a:r>
              <a:rPr lang="en-US"/>
              <a:t> (papier &amp; pero), a preto ke</a:t>
            </a:r>
            <a:r>
              <a:rPr lang="sk-SK"/>
              <a:t>ď chceme vidieť čo sa bude diať, tak si to môžeme nasimulovať</a:t>
            </a:r>
          </a:p>
          <a:p>
            <a:r>
              <a:rPr lang="en-US"/>
              <a:t>(pozri Google </a:t>
            </a:r>
            <a:r>
              <a:rPr lang="en-US" b="1"/>
              <a:t>Euler’s method</a:t>
            </a:r>
            <a:r>
              <a:rPr lang="en-US"/>
              <a:t> … zvl</a:t>
            </a:r>
            <a:r>
              <a:rPr lang="sk-SK"/>
              <a:t>ádnete to </a:t>
            </a:r>
            <a:r>
              <a:rPr lang="en-US"/>
              <a:t>urobi</a:t>
            </a:r>
            <a:r>
              <a:rPr lang="sk-SK"/>
              <a:t>ť aj v Exceli</a:t>
            </a:r>
            <a:r>
              <a:rPr lang="en-US"/>
              <a:t>/OpenCalcu</a:t>
            </a:r>
            <a:r>
              <a:rPr lang="sk-SK"/>
              <a:t> </a:t>
            </a:r>
            <a:r>
              <a:rPr lang="en-US"/>
              <a:t>;) )</a:t>
            </a:r>
          </a:p>
        </p:txBody>
      </p:sp>
      <p:pic>
        <p:nvPicPr>
          <p:cNvPr id="18" name="Obrázok 17"/>
          <p:cNvPicPr>
            <a:picLocks noChangeAspect="1"/>
          </p:cNvPicPr>
          <p:nvPr/>
        </p:nvPicPr>
        <p:blipFill rotWithShape="1">
          <a:blip r:embed="rId4"/>
          <a:srcRect l="1412" b="11031"/>
          <a:stretch/>
        </p:blipFill>
        <p:spPr>
          <a:xfrm>
            <a:off x="4555155" y="2697492"/>
            <a:ext cx="7147560" cy="4112309"/>
          </a:xfrm>
          <a:prstGeom prst="rect">
            <a:avLst/>
          </a:prstGeom>
        </p:spPr>
      </p:pic>
      <mc:AlternateContent xmlns:mc="http://schemas.openxmlformats.org/markup-compatibility/2006" xmlns:a14="http://schemas.microsoft.com/office/drawing/2010/main">
        <mc:Choice Requires="a14">
          <p:sp>
            <p:nvSpPr>
              <p:cNvPr id="19" name="BlokTextu 18"/>
              <p:cNvSpPr txBox="1"/>
              <p:nvPr/>
            </p:nvSpPr>
            <p:spPr>
              <a:xfrm>
                <a:off x="9529010" y="5130630"/>
                <a:ext cx="1527785" cy="5657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m:oMathPara>
                </a14:m>
                <a:endParaRPr lang="en-US"/>
              </a:p>
            </p:txBody>
          </p:sp>
        </mc:Choice>
        <mc:Fallback xmlns="">
          <p:sp>
            <p:nvSpPr>
              <p:cNvPr id="19" name="BlokTextu 18"/>
              <p:cNvSpPr txBox="1">
                <a:spLocks noRot="1" noChangeAspect="1" noMove="1" noResize="1" noEditPoints="1" noAdjustHandles="1" noChangeArrowheads="1" noChangeShapeType="1" noTextEdit="1"/>
              </p:cNvSpPr>
              <p:nvPr/>
            </p:nvSpPr>
            <p:spPr>
              <a:xfrm>
                <a:off x="9529010" y="5130630"/>
                <a:ext cx="1527785" cy="565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BlokTextu 19"/>
              <p:cNvSpPr txBox="1"/>
              <p:nvPr/>
            </p:nvSpPr>
            <p:spPr>
              <a:xfrm>
                <a:off x="9741794" y="6040694"/>
                <a:ext cx="1527785" cy="3354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𝑔</m:t>
                          </m:r>
                        </m:e>
                      </m:rad>
                    </m:oMath>
                  </m:oMathPara>
                </a14:m>
                <a:endParaRPr lang="en-US"/>
              </a:p>
            </p:txBody>
          </p:sp>
        </mc:Choice>
        <mc:Fallback xmlns="">
          <p:sp>
            <p:nvSpPr>
              <p:cNvPr id="20" name="BlokTextu 19"/>
              <p:cNvSpPr txBox="1">
                <a:spLocks noRot="1" noChangeAspect="1" noMove="1" noResize="1" noEditPoints="1" noAdjustHandles="1" noChangeArrowheads="1" noChangeShapeType="1" noTextEdit="1"/>
              </p:cNvSpPr>
              <p:nvPr/>
            </p:nvSpPr>
            <p:spPr>
              <a:xfrm>
                <a:off x="9741794" y="6040694"/>
                <a:ext cx="1527785" cy="335413"/>
              </a:xfrm>
              <a:prstGeom prst="rect">
                <a:avLst/>
              </a:prstGeom>
              <a:blipFill>
                <a:blip r:embed="rId6"/>
                <a:stretch>
                  <a:fillRect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BlokTextu 20"/>
              <p:cNvSpPr txBox="1"/>
              <p:nvPr/>
            </p:nvSpPr>
            <p:spPr>
              <a:xfrm>
                <a:off x="4671461" y="2943078"/>
                <a:ext cx="99541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𝐿</m:t>
                      </m:r>
                    </m:oMath>
                  </m:oMathPara>
                </a14:m>
                <a:endParaRPr lang="en-US"/>
              </a:p>
            </p:txBody>
          </p:sp>
        </mc:Choice>
        <mc:Fallback xmlns="">
          <p:sp>
            <p:nvSpPr>
              <p:cNvPr id="21" name="BlokTextu 20"/>
              <p:cNvSpPr txBox="1">
                <a:spLocks noRot="1" noChangeAspect="1" noMove="1" noResize="1" noEditPoints="1" noAdjustHandles="1" noChangeArrowheads="1" noChangeShapeType="1" noTextEdit="1"/>
              </p:cNvSpPr>
              <p:nvPr/>
            </p:nvSpPr>
            <p:spPr>
              <a:xfrm>
                <a:off x="4671461" y="2943078"/>
                <a:ext cx="995414" cy="276999"/>
              </a:xfrm>
              <a:prstGeom prst="rect">
                <a:avLst/>
              </a:prstGeom>
              <a:blipFill>
                <a:blip r:embed="rId7"/>
                <a:stretch>
                  <a:fillRect t="-2222" b="-35556"/>
                </a:stretch>
              </a:blipFill>
            </p:spPr>
            <p:txBody>
              <a:bodyPr/>
              <a:lstStyle/>
              <a:p>
                <a:r>
                  <a:rPr lang="en-US">
                    <a:noFill/>
                  </a:rPr>
                  <a:t> </a:t>
                </a:r>
              </a:p>
            </p:txBody>
          </p:sp>
        </mc:Fallback>
      </mc:AlternateContent>
      <p:sp>
        <p:nvSpPr>
          <p:cNvPr id="23" name="BlokTextu 22"/>
          <p:cNvSpPr txBox="1"/>
          <p:nvPr/>
        </p:nvSpPr>
        <p:spPr>
          <a:xfrm>
            <a:off x="10888579" y="3719273"/>
            <a:ext cx="1116416" cy="369332"/>
          </a:xfrm>
          <a:prstGeom prst="rect">
            <a:avLst/>
          </a:prstGeom>
          <a:noFill/>
        </p:spPr>
        <p:txBody>
          <a:bodyPr wrap="square" rtlCol="0">
            <a:spAutoFit/>
          </a:bodyPr>
          <a:lstStyle/>
          <a:p>
            <a:r>
              <a:rPr lang="sk-SK"/>
              <a:t>voľný pád</a:t>
            </a:r>
            <a:endParaRPr lang="en-US"/>
          </a:p>
        </p:txBody>
      </p:sp>
      <p:sp>
        <p:nvSpPr>
          <p:cNvPr id="24" name="BlokTextu 23"/>
          <p:cNvSpPr txBox="1"/>
          <p:nvPr/>
        </p:nvSpPr>
        <p:spPr>
          <a:xfrm>
            <a:off x="9798920" y="4601632"/>
            <a:ext cx="2032934" cy="369332"/>
          </a:xfrm>
          <a:prstGeom prst="rect">
            <a:avLst/>
          </a:prstGeom>
          <a:noFill/>
        </p:spPr>
        <p:txBody>
          <a:bodyPr wrap="square" rtlCol="0">
            <a:spAutoFit/>
          </a:bodyPr>
          <a:lstStyle/>
          <a:p>
            <a:r>
              <a:rPr lang="sk-SK"/>
              <a:t>Reťaz typu „rebrík“</a:t>
            </a:r>
            <a:endParaRPr lang="en-US"/>
          </a:p>
        </p:txBody>
      </p:sp>
      <p:cxnSp>
        <p:nvCxnSpPr>
          <p:cNvPr id="26" name="Zaoblená spojnica 25"/>
          <p:cNvCxnSpPr/>
          <p:nvPr/>
        </p:nvCxnSpPr>
        <p:spPr>
          <a:xfrm rot="10800000">
            <a:off x="9644223" y="4378492"/>
            <a:ext cx="582218" cy="318444"/>
          </a:xfrm>
          <a:prstGeom prst="curvedConnector3">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Zaoblená spojnica 28"/>
          <p:cNvCxnSpPr/>
          <p:nvPr/>
        </p:nvCxnSpPr>
        <p:spPr>
          <a:xfrm rot="10800000" flipV="1">
            <a:off x="10246150" y="3950300"/>
            <a:ext cx="642429" cy="125095"/>
          </a:xfrm>
          <a:prstGeom prst="curvedConnector3">
            <a:avLst/>
          </a:prstGeom>
          <a:ln w="317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Voľný tvar 31"/>
          <p:cNvSpPr/>
          <p:nvPr/>
        </p:nvSpPr>
        <p:spPr>
          <a:xfrm>
            <a:off x="4824663" y="2634916"/>
            <a:ext cx="5414211" cy="3886199"/>
          </a:xfrm>
          <a:custGeom>
            <a:avLst/>
            <a:gdLst>
              <a:gd name="connsiteX0" fmla="*/ 0 w 5510463"/>
              <a:gd name="connsiteY0" fmla="*/ 3838073 h 3838073"/>
              <a:gd name="connsiteX1" fmla="*/ 2358189 w 5510463"/>
              <a:gd name="connsiteY1" fmla="*/ 3404937 h 3838073"/>
              <a:gd name="connsiteX2" fmla="*/ 4379494 w 5510463"/>
              <a:gd name="connsiteY2" fmla="*/ 1961147 h 3838073"/>
              <a:gd name="connsiteX3" fmla="*/ 5510463 w 5510463"/>
              <a:gd name="connsiteY3" fmla="*/ 0 h 3838073"/>
              <a:gd name="connsiteX0" fmla="*/ 0 w 5510463"/>
              <a:gd name="connsiteY0" fmla="*/ 3838073 h 3838073"/>
              <a:gd name="connsiteX1" fmla="*/ 2358189 w 5510463"/>
              <a:gd name="connsiteY1" fmla="*/ 3404937 h 3838073"/>
              <a:gd name="connsiteX2" fmla="*/ 4427621 w 5510463"/>
              <a:gd name="connsiteY2" fmla="*/ 1961147 h 3838073"/>
              <a:gd name="connsiteX3" fmla="*/ 5510463 w 5510463"/>
              <a:gd name="connsiteY3" fmla="*/ 0 h 3838073"/>
              <a:gd name="connsiteX0" fmla="*/ 0 w 5510463"/>
              <a:gd name="connsiteY0" fmla="*/ 3838073 h 3838073"/>
              <a:gd name="connsiteX1" fmla="*/ 2358189 w 5510463"/>
              <a:gd name="connsiteY1" fmla="*/ 3404937 h 3838073"/>
              <a:gd name="connsiteX2" fmla="*/ 4427621 w 5510463"/>
              <a:gd name="connsiteY2" fmla="*/ 1961147 h 3838073"/>
              <a:gd name="connsiteX3" fmla="*/ 5510463 w 5510463"/>
              <a:gd name="connsiteY3" fmla="*/ 0 h 3838073"/>
              <a:gd name="connsiteX0" fmla="*/ 0 w 5510463"/>
              <a:gd name="connsiteY0" fmla="*/ 3838073 h 3838073"/>
              <a:gd name="connsiteX1" fmla="*/ 2358189 w 5510463"/>
              <a:gd name="connsiteY1" fmla="*/ 3404937 h 3838073"/>
              <a:gd name="connsiteX2" fmla="*/ 4367463 w 5510463"/>
              <a:gd name="connsiteY2" fmla="*/ 1925052 h 3838073"/>
              <a:gd name="connsiteX3" fmla="*/ 5510463 w 5510463"/>
              <a:gd name="connsiteY3" fmla="*/ 0 h 3838073"/>
              <a:gd name="connsiteX0" fmla="*/ 0 w 5510463"/>
              <a:gd name="connsiteY0" fmla="*/ 3838073 h 3838073"/>
              <a:gd name="connsiteX1" fmla="*/ 2358189 w 5510463"/>
              <a:gd name="connsiteY1" fmla="*/ 3404937 h 3838073"/>
              <a:gd name="connsiteX2" fmla="*/ 4367463 w 5510463"/>
              <a:gd name="connsiteY2" fmla="*/ 1925052 h 3838073"/>
              <a:gd name="connsiteX3" fmla="*/ 5510463 w 5510463"/>
              <a:gd name="connsiteY3" fmla="*/ 0 h 3838073"/>
              <a:gd name="connsiteX0" fmla="*/ 0 w 5414211"/>
              <a:gd name="connsiteY0" fmla="*/ 3886199 h 3886199"/>
              <a:gd name="connsiteX1" fmla="*/ 2261937 w 5414211"/>
              <a:gd name="connsiteY1" fmla="*/ 3404937 h 3886199"/>
              <a:gd name="connsiteX2" fmla="*/ 4271211 w 5414211"/>
              <a:gd name="connsiteY2" fmla="*/ 1925052 h 3886199"/>
              <a:gd name="connsiteX3" fmla="*/ 5414211 w 5414211"/>
              <a:gd name="connsiteY3" fmla="*/ 0 h 3886199"/>
              <a:gd name="connsiteX0" fmla="*/ 0 w 5414211"/>
              <a:gd name="connsiteY0" fmla="*/ 3886199 h 3886199"/>
              <a:gd name="connsiteX1" fmla="*/ 2261937 w 5414211"/>
              <a:gd name="connsiteY1" fmla="*/ 3404937 h 3886199"/>
              <a:gd name="connsiteX2" fmla="*/ 4319337 w 5414211"/>
              <a:gd name="connsiteY2" fmla="*/ 1937084 h 3886199"/>
              <a:gd name="connsiteX3" fmla="*/ 5414211 w 5414211"/>
              <a:gd name="connsiteY3" fmla="*/ 0 h 3886199"/>
            </a:gdLst>
            <a:ahLst/>
            <a:cxnLst>
              <a:cxn ang="0">
                <a:pos x="connsiteX0" y="connsiteY0"/>
              </a:cxn>
              <a:cxn ang="0">
                <a:pos x="connsiteX1" y="connsiteY1"/>
              </a:cxn>
              <a:cxn ang="0">
                <a:pos x="connsiteX2" y="connsiteY2"/>
              </a:cxn>
              <a:cxn ang="0">
                <a:pos x="connsiteX3" y="connsiteY3"/>
              </a:cxn>
            </a:cxnLst>
            <a:rect l="l" t="t" r="r" b="b"/>
            <a:pathLst>
              <a:path w="5414211" h="3886199">
                <a:moveTo>
                  <a:pt x="0" y="3886199"/>
                </a:moveTo>
                <a:cubicBezTo>
                  <a:pt x="814136" y="3826041"/>
                  <a:pt x="1542048" y="3729790"/>
                  <a:pt x="2261937" y="3404937"/>
                </a:cubicBezTo>
                <a:cubicBezTo>
                  <a:pt x="2981827" y="3080085"/>
                  <a:pt x="3854116" y="2528637"/>
                  <a:pt x="4319337" y="1937084"/>
                </a:cubicBezTo>
                <a:cubicBezTo>
                  <a:pt x="4784558" y="1345531"/>
                  <a:pt x="5111416" y="696829"/>
                  <a:pt x="5414211" y="0"/>
                </a:cubicBezTo>
              </a:path>
            </a:pathLst>
          </a:cu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BlokTextu 35"/>
              <p:cNvSpPr txBox="1"/>
              <p:nvPr/>
            </p:nvSpPr>
            <p:spPr>
              <a:xfrm>
                <a:off x="8019964" y="2641575"/>
                <a:ext cx="2485722" cy="795474"/>
              </a:xfrm>
              <a:prstGeom prst="rect">
                <a:avLst/>
              </a:prstGeom>
              <a:noFill/>
            </p:spPr>
            <p:txBody>
              <a:bodyPr wrap="square" rtlCol="0">
                <a:spAutoFit/>
              </a:bodyPr>
              <a:lstStyle/>
              <a:p>
                <a:r>
                  <a:rPr lang="sk-SK" b="1">
                    <a:solidFill>
                      <a:srgbClr val="FF0000"/>
                    </a:solidFill>
                  </a:rPr>
                  <a:t>Horné ohraničenie</a:t>
                </a:r>
                <a:r>
                  <a:rPr lang="en-US" b="1">
                    <a:solidFill>
                      <a:srgbClr val="FF0000"/>
                    </a:solidFill>
                  </a:rPr>
                  <a:t>?</a:t>
                </a:r>
                <a:r>
                  <a:rPr lang="sk-SK" b="1">
                    <a:solidFill>
                      <a:srgbClr val="FF0000"/>
                    </a:solidFill>
                  </a:rPr>
                  <a:t> </a:t>
                </a:r>
                <a:r>
                  <a:rPr lang="en-US"/>
                  <a:t>(</a:t>
                </a:r>
                <a14:m>
                  <m:oMath xmlns:m="http://schemas.openxmlformats.org/officeDocument/2006/math">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a:t>)</a:t>
                </a:r>
              </a:p>
            </p:txBody>
          </p:sp>
        </mc:Choice>
        <mc:Fallback xmlns="">
          <p:sp>
            <p:nvSpPr>
              <p:cNvPr id="36" name="BlokTextu 35"/>
              <p:cNvSpPr txBox="1">
                <a:spLocks noRot="1" noChangeAspect="1" noMove="1" noResize="1" noEditPoints="1" noAdjustHandles="1" noChangeArrowheads="1" noChangeShapeType="1" noTextEdit="1"/>
              </p:cNvSpPr>
              <p:nvPr/>
            </p:nvSpPr>
            <p:spPr>
              <a:xfrm>
                <a:off x="8019964" y="2641575"/>
                <a:ext cx="2485722" cy="795474"/>
              </a:xfrm>
              <a:prstGeom prst="rect">
                <a:avLst/>
              </a:prstGeom>
              <a:blipFill>
                <a:blip r:embed="rId8"/>
                <a:stretch>
                  <a:fillRect l="-2211" t="-3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BlokTextu 36"/>
              <p:cNvSpPr txBox="1"/>
              <p:nvPr/>
            </p:nvSpPr>
            <p:spPr>
              <a:xfrm>
                <a:off x="6524523" y="3600098"/>
                <a:ext cx="2835845" cy="1096839"/>
              </a:xfrm>
              <a:prstGeom prst="rect">
                <a:avLst/>
              </a:prstGeom>
              <a:noFill/>
            </p:spPr>
            <p:txBody>
              <a:bodyPr wrap="square" rtlCol="0">
                <a:spAutoFit/>
              </a:bodyPr>
              <a:lstStyle/>
              <a:p>
                <a:r>
                  <a:rPr lang="en-US" b="1">
                    <a:solidFill>
                      <a:schemeClr val="tx1"/>
                    </a:solidFill>
                  </a:rPr>
                  <a:t>St</a:t>
                </a:r>
                <a:r>
                  <a:rPr lang="sk-SK" b="1">
                    <a:solidFill>
                      <a:schemeClr val="tx1"/>
                    </a:solidFill>
                  </a:rPr>
                  <a:t>ále musí platiť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𝑵</m:t>
                        </m:r>
                      </m:e>
                      <m:sub>
                        <m:r>
                          <a:rPr lang="en-US" b="1" i="1" smtClean="0">
                            <a:solidFill>
                              <a:schemeClr val="tx1"/>
                            </a:solidFill>
                            <a:latin typeface="Cambria Math" panose="02040503050406030204" pitchFamily="18" charset="0"/>
                          </a:rPr>
                          <m:t>𝟏</m:t>
                        </m:r>
                      </m:sub>
                    </m:sSub>
                    <m:r>
                      <a:rPr lang="en-US" b="1" i="1" smtClean="0">
                        <a:solidFill>
                          <a:schemeClr val="tx1"/>
                        </a:solidFill>
                        <a:latin typeface="Cambria Math" panose="02040503050406030204" pitchFamily="18" charset="0"/>
                      </a:rPr>
                      <m:t>&gt;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𝑵</m:t>
                        </m:r>
                      </m:e>
                      <m:sub>
                        <m:r>
                          <a:rPr lang="en-US" b="1" i="1" smtClean="0">
                            <a:solidFill>
                              <a:schemeClr val="tx1"/>
                            </a:solidFill>
                            <a:latin typeface="Cambria Math" panose="02040503050406030204" pitchFamily="18" charset="0"/>
                          </a:rPr>
                          <m:t>𝟐</m:t>
                        </m:r>
                      </m:sub>
                    </m:sSub>
                  </m:oMath>
                </a14:m>
                <a:r>
                  <a:rPr lang="en-US">
                    <a:solidFill>
                      <a:schemeClr val="tx1"/>
                    </a:solidFill>
                  </a:rPr>
                  <a:t>!</a:t>
                </a:r>
              </a:p>
              <a:p>
                <a:r>
                  <a:rPr lang="en-US"/>
                  <a:t>Preto </a:t>
                </a:r>
                <a:r>
                  <a:rPr lang="en-US" b="1">
                    <a:solidFill>
                      <a:srgbClr val="0070C0"/>
                    </a:solidFill>
                  </a:rPr>
                  <a:t>horn</a:t>
                </a:r>
                <a:r>
                  <a:rPr lang="sk-SK" b="1">
                    <a:solidFill>
                      <a:srgbClr val="0070C0"/>
                    </a:solidFill>
                  </a:rPr>
                  <a:t>é ohraničenie</a:t>
                </a:r>
                <a:r>
                  <a:rPr lang="sk-SK"/>
                  <a:t> pre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den>
                    </m:f>
                    <m:r>
                      <a:rPr lang="sk-SK" b="0" i="1" smtClean="0">
                        <a:latin typeface="Cambria Math" panose="02040503050406030204" pitchFamily="18" charset="0"/>
                      </a:rPr>
                      <m:t>=</m:t>
                    </m:r>
                    <m:r>
                      <a:rPr lang="en-US" b="0" i="1" smtClean="0">
                        <a:latin typeface="Cambria Math" panose="02040503050406030204" pitchFamily="18" charset="0"/>
                      </a:rPr>
                      <m:t>0.5</m:t>
                    </m:r>
                  </m:oMath>
                </a14:m>
                <a:r>
                  <a:rPr lang="en-US">
                    <a:solidFill>
                      <a:schemeClr val="tx1"/>
                    </a:solidFill>
                  </a:rPr>
                  <a:t> (ZZE)</a:t>
                </a:r>
              </a:p>
            </p:txBody>
          </p:sp>
        </mc:Choice>
        <mc:Fallback xmlns="">
          <p:sp>
            <p:nvSpPr>
              <p:cNvPr id="37" name="BlokTextu 36"/>
              <p:cNvSpPr txBox="1">
                <a:spLocks noRot="1" noChangeAspect="1" noMove="1" noResize="1" noEditPoints="1" noAdjustHandles="1" noChangeArrowheads="1" noChangeShapeType="1" noTextEdit="1"/>
              </p:cNvSpPr>
              <p:nvPr/>
            </p:nvSpPr>
            <p:spPr>
              <a:xfrm>
                <a:off x="6524523" y="3600098"/>
                <a:ext cx="2835845" cy="1096839"/>
              </a:xfrm>
              <a:prstGeom prst="rect">
                <a:avLst/>
              </a:prstGeom>
              <a:blipFill>
                <a:blip r:embed="rId9"/>
                <a:stretch>
                  <a:fillRect l="-1720" t="-3352" r="-3441"/>
                </a:stretch>
              </a:blipFill>
            </p:spPr>
            <p:txBody>
              <a:bodyPr/>
              <a:lstStyle/>
              <a:p>
                <a:r>
                  <a:rPr lang="en-US">
                    <a:noFill/>
                  </a:rPr>
                  <a:t> </a:t>
                </a:r>
              </a:p>
            </p:txBody>
          </p:sp>
        </mc:Fallback>
      </mc:AlternateContent>
      <p:sp>
        <p:nvSpPr>
          <p:cNvPr id="38" name="Voľný tvar 37"/>
          <p:cNvSpPr/>
          <p:nvPr/>
        </p:nvSpPr>
        <p:spPr>
          <a:xfrm>
            <a:off x="4855946" y="3171951"/>
            <a:ext cx="5539340" cy="3356580"/>
          </a:xfrm>
          <a:custGeom>
            <a:avLst/>
            <a:gdLst>
              <a:gd name="connsiteX0" fmla="*/ 0 w 5510463"/>
              <a:gd name="connsiteY0" fmla="*/ 3838073 h 3838073"/>
              <a:gd name="connsiteX1" fmla="*/ 2358189 w 5510463"/>
              <a:gd name="connsiteY1" fmla="*/ 3404937 h 3838073"/>
              <a:gd name="connsiteX2" fmla="*/ 4379494 w 5510463"/>
              <a:gd name="connsiteY2" fmla="*/ 1961147 h 3838073"/>
              <a:gd name="connsiteX3" fmla="*/ 5510463 w 5510463"/>
              <a:gd name="connsiteY3" fmla="*/ 0 h 3838073"/>
              <a:gd name="connsiteX0" fmla="*/ 0 w 5510463"/>
              <a:gd name="connsiteY0" fmla="*/ 3838073 h 3838073"/>
              <a:gd name="connsiteX1" fmla="*/ 2358189 w 5510463"/>
              <a:gd name="connsiteY1" fmla="*/ 3404937 h 3838073"/>
              <a:gd name="connsiteX2" fmla="*/ 4427621 w 5510463"/>
              <a:gd name="connsiteY2" fmla="*/ 1961147 h 3838073"/>
              <a:gd name="connsiteX3" fmla="*/ 5510463 w 5510463"/>
              <a:gd name="connsiteY3" fmla="*/ 0 h 3838073"/>
              <a:gd name="connsiteX0" fmla="*/ 0 w 5510463"/>
              <a:gd name="connsiteY0" fmla="*/ 3838073 h 3838073"/>
              <a:gd name="connsiteX1" fmla="*/ 2358189 w 5510463"/>
              <a:gd name="connsiteY1" fmla="*/ 3404937 h 3838073"/>
              <a:gd name="connsiteX2" fmla="*/ 4427621 w 5510463"/>
              <a:gd name="connsiteY2" fmla="*/ 1961147 h 3838073"/>
              <a:gd name="connsiteX3" fmla="*/ 5510463 w 5510463"/>
              <a:gd name="connsiteY3" fmla="*/ 0 h 3838073"/>
              <a:gd name="connsiteX0" fmla="*/ 0 w 5510463"/>
              <a:gd name="connsiteY0" fmla="*/ 3838073 h 3838073"/>
              <a:gd name="connsiteX1" fmla="*/ 2358189 w 5510463"/>
              <a:gd name="connsiteY1" fmla="*/ 3404937 h 3838073"/>
              <a:gd name="connsiteX2" fmla="*/ 4367463 w 5510463"/>
              <a:gd name="connsiteY2" fmla="*/ 1925052 h 3838073"/>
              <a:gd name="connsiteX3" fmla="*/ 5510463 w 5510463"/>
              <a:gd name="connsiteY3" fmla="*/ 0 h 3838073"/>
              <a:gd name="connsiteX0" fmla="*/ 0 w 5510463"/>
              <a:gd name="connsiteY0" fmla="*/ 3838073 h 3838073"/>
              <a:gd name="connsiteX1" fmla="*/ 2358189 w 5510463"/>
              <a:gd name="connsiteY1" fmla="*/ 3404937 h 3838073"/>
              <a:gd name="connsiteX2" fmla="*/ 4367463 w 5510463"/>
              <a:gd name="connsiteY2" fmla="*/ 1925052 h 3838073"/>
              <a:gd name="connsiteX3" fmla="*/ 5510463 w 5510463"/>
              <a:gd name="connsiteY3" fmla="*/ 0 h 3838073"/>
              <a:gd name="connsiteX0" fmla="*/ 0 w 5414211"/>
              <a:gd name="connsiteY0" fmla="*/ 3886199 h 3886199"/>
              <a:gd name="connsiteX1" fmla="*/ 2261937 w 5414211"/>
              <a:gd name="connsiteY1" fmla="*/ 3404937 h 3886199"/>
              <a:gd name="connsiteX2" fmla="*/ 4271211 w 5414211"/>
              <a:gd name="connsiteY2" fmla="*/ 1925052 h 3886199"/>
              <a:gd name="connsiteX3" fmla="*/ 5414211 w 5414211"/>
              <a:gd name="connsiteY3" fmla="*/ 0 h 3886199"/>
              <a:gd name="connsiteX0" fmla="*/ 0 w 5414211"/>
              <a:gd name="connsiteY0" fmla="*/ 3886199 h 3886199"/>
              <a:gd name="connsiteX1" fmla="*/ 2261937 w 5414211"/>
              <a:gd name="connsiteY1" fmla="*/ 3404937 h 3886199"/>
              <a:gd name="connsiteX2" fmla="*/ 4117667 w 5414211"/>
              <a:gd name="connsiteY2" fmla="*/ 1811991 h 3886199"/>
              <a:gd name="connsiteX3" fmla="*/ 5414211 w 5414211"/>
              <a:gd name="connsiteY3" fmla="*/ 0 h 3886199"/>
              <a:gd name="connsiteX0" fmla="*/ 0 w 5414211"/>
              <a:gd name="connsiteY0" fmla="*/ 3886199 h 3886199"/>
              <a:gd name="connsiteX1" fmla="*/ 2191070 w 5414211"/>
              <a:gd name="connsiteY1" fmla="*/ 3291875 h 3886199"/>
              <a:gd name="connsiteX2" fmla="*/ 4117667 w 5414211"/>
              <a:gd name="connsiteY2" fmla="*/ 1811991 h 3886199"/>
              <a:gd name="connsiteX3" fmla="*/ 5414211 w 5414211"/>
              <a:gd name="connsiteY3" fmla="*/ 0 h 3886199"/>
              <a:gd name="connsiteX0" fmla="*/ 0 w 5366967"/>
              <a:gd name="connsiteY0" fmla="*/ 3942729 h 3942729"/>
              <a:gd name="connsiteX1" fmla="*/ 2191070 w 5366967"/>
              <a:gd name="connsiteY1" fmla="*/ 3348405 h 3942729"/>
              <a:gd name="connsiteX2" fmla="*/ 4117667 w 5366967"/>
              <a:gd name="connsiteY2" fmla="*/ 1868521 h 3942729"/>
              <a:gd name="connsiteX3" fmla="*/ 5366967 w 5366967"/>
              <a:gd name="connsiteY3" fmla="*/ 0 h 3942729"/>
              <a:gd name="connsiteX0" fmla="*/ 0 w 5437833"/>
              <a:gd name="connsiteY0" fmla="*/ 3942729 h 3942729"/>
              <a:gd name="connsiteX1" fmla="*/ 2191070 w 5437833"/>
              <a:gd name="connsiteY1" fmla="*/ 3348405 h 3942729"/>
              <a:gd name="connsiteX2" fmla="*/ 4117667 w 5437833"/>
              <a:gd name="connsiteY2" fmla="*/ 1868521 h 3942729"/>
              <a:gd name="connsiteX3" fmla="*/ 5437833 w 5437833"/>
              <a:gd name="connsiteY3" fmla="*/ 0 h 3942729"/>
              <a:gd name="connsiteX0" fmla="*/ 0 w 5437833"/>
              <a:gd name="connsiteY0" fmla="*/ 3942729 h 3942729"/>
              <a:gd name="connsiteX1" fmla="*/ 2191070 w 5437833"/>
              <a:gd name="connsiteY1" fmla="*/ 3348405 h 3942729"/>
              <a:gd name="connsiteX2" fmla="*/ 4117667 w 5437833"/>
              <a:gd name="connsiteY2" fmla="*/ 1868521 h 3942729"/>
              <a:gd name="connsiteX3" fmla="*/ 5437833 w 5437833"/>
              <a:gd name="connsiteY3" fmla="*/ 0 h 3942729"/>
              <a:gd name="connsiteX0" fmla="*/ 0 w 5437833"/>
              <a:gd name="connsiteY0" fmla="*/ 3942729 h 3942729"/>
              <a:gd name="connsiteX1" fmla="*/ 2191070 w 5437833"/>
              <a:gd name="connsiteY1" fmla="*/ 3348405 h 3942729"/>
              <a:gd name="connsiteX2" fmla="*/ 4153101 w 5437833"/>
              <a:gd name="connsiteY2" fmla="*/ 1896786 h 3942729"/>
              <a:gd name="connsiteX3" fmla="*/ 5437833 w 5437833"/>
              <a:gd name="connsiteY3" fmla="*/ 0 h 3942729"/>
            </a:gdLst>
            <a:ahLst/>
            <a:cxnLst>
              <a:cxn ang="0">
                <a:pos x="connsiteX0" y="connsiteY0"/>
              </a:cxn>
              <a:cxn ang="0">
                <a:pos x="connsiteX1" y="connsiteY1"/>
              </a:cxn>
              <a:cxn ang="0">
                <a:pos x="connsiteX2" y="connsiteY2"/>
              </a:cxn>
              <a:cxn ang="0">
                <a:pos x="connsiteX3" y="connsiteY3"/>
              </a:cxn>
            </a:cxnLst>
            <a:rect l="l" t="t" r="r" b="b"/>
            <a:pathLst>
              <a:path w="5437833" h="3942729">
                <a:moveTo>
                  <a:pt x="0" y="3942729"/>
                </a:moveTo>
                <a:cubicBezTo>
                  <a:pt x="814136" y="3882571"/>
                  <a:pt x="1498886" y="3689396"/>
                  <a:pt x="2191070" y="3348405"/>
                </a:cubicBezTo>
                <a:cubicBezTo>
                  <a:pt x="2883254" y="3007414"/>
                  <a:pt x="3611974" y="2454854"/>
                  <a:pt x="4153101" y="1896786"/>
                </a:cubicBezTo>
                <a:cubicBezTo>
                  <a:pt x="4694228" y="1338719"/>
                  <a:pt x="5064171" y="696829"/>
                  <a:pt x="5437833" y="0"/>
                </a:cubicBezTo>
              </a:path>
            </a:pathLst>
          </a:cu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6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9" grpId="0"/>
      <p:bldP spid="20" grpId="0"/>
      <p:bldP spid="21" grpId="0"/>
      <p:bldP spid="23" grpId="0"/>
      <p:bldP spid="24" grpId="0"/>
      <p:bldP spid="32" grpId="0" animBg="1"/>
      <p:bldP spid="36" grpId="0"/>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V</a:t>
            </a:r>
            <a:r>
              <a:rPr lang="sk-SK"/>
              <a:t>ýsledok z analýzy zrážok</a:t>
            </a:r>
            <a:endParaRPr lang="en-US"/>
          </a:p>
        </p:txBody>
      </p:sp>
      <p:sp>
        <p:nvSpPr>
          <p:cNvPr id="17" name="BlokTextu 16"/>
          <p:cNvSpPr txBox="1"/>
          <p:nvPr/>
        </p:nvSpPr>
        <p:spPr>
          <a:xfrm>
            <a:off x="611242" y="1771340"/>
            <a:ext cx="3520440" cy="646331"/>
          </a:xfrm>
          <a:prstGeom prst="rect">
            <a:avLst/>
          </a:prstGeom>
          <a:noFill/>
        </p:spPr>
        <p:txBody>
          <a:bodyPr wrap="square" rtlCol="0">
            <a:spAutoFit/>
          </a:bodyPr>
          <a:lstStyle/>
          <a:p>
            <a:r>
              <a:rPr lang="sk-SK"/>
              <a:t>Ak sme ešte nezabudli, tak pred chvíľou sme odvodili, že </a:t>
            </a:r>
            <a:endParaRPr lang="en-US"/>
          </a:p>
        </p:txBody>
      </p:sp>
      <p:sp>
        <p:nvSpPr>
          <p:cNvPr id="7" name="BlokTextu 6"/>
          <p:cNvSpPr txBox="1"/>
          <p:nvPr/>
        </p:nvSpPr>
        <p:spPr>
          <a:xfrm>
            <a:off x="4573875" y="1612229"/>
            <a:ext cx="1729997" cy="646331"/>
          </a:xfrm>
          <a:prstGeom prst="rect">
            <a:avLst/>
          </a:prstGeom>
          <a:noFill/>
        </p:spPr>
        <p:txBody>
          <a:bodyPr wrap="square" rtlCol="0">
            <a:spAutoFit/>
          </a:bodyPr>
          <a:lstStyle/>
          <a:p>
            <a:pPr algn="ctr"/>
            <a:r>
              <a:rPr lang="sk-SK" b="1"/>
              <a:t>Celkový impulz sily od zeme</a:t>
            </a:r>
            <a:endParaRPr lang="en-US" b="1"/>
          </a:p>
        </p:txBody>
      </p:sp>
      <p:sp>
        <p:nvSpPr>
          <p:cNvPr id="8" name="BlokTextu 7"/>
          <p:cNvSpPr txBox="1"/>
          <p:nvPr/>
        </p:nvSpPr>
        <p:spPr>
          <a:xfrm>
            <a:off x="7004883" y="1607164"/>
            <a:ext cx="1935608" cy="646331"/>
          </a:xfrm>
          <a:prstGeom prst="rect">
            <a:avLst/>
          </a:prstGeom>
          <a:noFill/>
        </p:spPr>
        <p:txBody>
          <a:bodyPr wrap="square" rtlCol="0">
            <a:spAutoFit/>
          </a:bodyPr>
          <a:lstStyle/>
          <a:p>
            <a:pPr algn="ctr"/>
            <a:r>
              <a:rPr lang="sk-SK" b="1"/>
              <a:t>Impulz sily medzi kúskami reťaze</a:t>
            </a:r>
            <a:endParaRPr lang="en-US" b="1"/>
          </a:p>
        </p:txBody>
      </p:sp>
      <mc:AlternateContent xmlns:mc="http://schemas.openxmlformats.org/markup-compatibility/2006" xmlns:a14="http://schemas.microsoft.com/office/drawing/2010/main">
        <mc:Choice Requires="a14">
          <p:sp>
            <p:nvSpPr>
              <p:cNvPr id="9" name="BlokTextu 8"/>
              <p:cNvSpPr txBox="1"/>
              <p:nvPr/>
            </p:nvSpPr>
            <p:spPr>
              <a:xfrm>
                <a:off x="6539011" y="1836124"/>
                <a:ext cx="545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b="1" i="1" smtClean="0">
                          <a:latin typeface="Cambria Math" panose="02040503050406030204" pitchFamily="18" charset="0"/>
                        </a:rPr>
                        <m:t>=</m:t>
                      </m:r>
                      <m:r>
                        <a:rPr lang="en-US" b="1" i="1" smtClean="0">
                          <a:latin typeface="Cambria Math" panose="02040503050406030204" pitchFamily="18" charset="0"/>
                        </a:rPr>
                        <m:t>𝟓</m:t>
                      </m:r>
                      <m:r>
                        <a:rPr lang="en-US" b="1" i="1" smtClean="0">
                          <a:latin typeface="Cambria Math" panose="02040503050406030204" pitchFamily="18" charset="0"/>
                        </a:rPr>
                        <m:t>⋅</m:t>
                      </m:r>
                    </m:oMath>
                  </m:oMathPara>
                </a14:m>
                <a:endParaRPr lang="en-US" b="1"/>
              </a:p>
            </p:txBody>
          </p:sp>
        </mc:Choice>
        <mc:Fallback xmlns="">
          <p:sp>
            <p:nvSpPr>
              <p:cNvPr id="9" name="BlokTextu 8"/>
              <p:cNvSpPr txBox="1">
                <a:spLocks noRot="1" noChangeAspect="1" noMove="1" noResize="1" noEditPoints="1" noAdjustHandles="1" noChangeArrowheads="1" noChangeShapeType="1" noTextEdit="1"/>
              </p:cNvSpPr>
              <p:nvPr/>
            </p:nvSpPr>
            <p:spPr>
              <a:xfrm>
                <a:off x="6539011" y="1836124"/>
                <a:ext cx="545021" cy="276999"/>
              </a:xfrm>
              <a:prstGeom prst="rect">
                <a:avLst/>
              </a:prstGeom>
              <a:blipFill>
                <a:blip r:embed="rId2"/>
                <a:stretch>
                  <a:fillRect l="-4494" r="-3371"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BlokTextu 9"/>
              <p:cNvSpPr txBox="1"/>
              <p:nvPr/>
            </p:nvSpPr>
            <p:spPr>
              <a:xfrm>
                <a:off x="4376086" y="2308469"/>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a:p>
            </p:txBody>
          </p:sp>
        </mc:Choice>
        <mc:Fallback xmlns="">
          <p:sp>
            <p:nvSpPr>
              <p:cNvPr id="10" name="BlokTextu 9"/>
              <p:cNvSpPr txBox="1">
                <a:spLocks noRot="1" noChangeAspect="1" noMove="1" noResize="1" noEditPoints="1" noAdjustHandles="1" noChangeArrowheads="1" noChangeShapeType="1" noTextEdit="1"/>
              </p:cNvSpPr>
              <p:nvPr/>
            </p:nvSpPr>
            <p:spPr>
              <a:xfrm>
                <a:off x="4376086" y="2308469"/>
                <a:ext cx="2073757" cy="276999"/>
              </a:xfrm>
              <a:prstGeom prst="rect">
                <a:avLst/>
              </a:prstGeom>
              <a:blipFill>
                <a:blip r:embed="rId3"/>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BlokTextu 11"/>
              <p:cNvSpPr txBox="1"/>
              <p:nvPr/>
            </p:nvSpPr>
            <p:spPr>
              <a:xfrm>
                <a:off x="6805079" y="2308469"/>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a:p>
            </p:txBody>
          </p:sp>
        </mc:Choice>
        <mc:Fallback xmlns="">
          <p:sp>
            <p:nvSpPr>
              <p:cNvPr id="12" name="BlokTextu 11"/>
              <p:cNvSpPr txBox="1">
                <a:spLocks noRot="1" noChangeAspect="1" noMove="1" noResize="1" noEditPoints="1" noAdjustHandles="1" noChangeArrowheads="1" noChangeShapeType="1" noTextEdit="1"/>
              </p:cNvSpPr>
              <p:nvPr/>
            </p:nvSpPr>
            <p:spPr>
              <a:xfrm>
                <a:off x="6805079" y="2308469"/>
                <a:ext cx="2073757" cy="276999"/>
              </a:xfrm>
              <a:prstGeom prst="rect">
                <a:avLst/>
              </a:prstGeom>
              <a:blipFill>
                <a:blip r:embed="rId4"/>
                <a:stretch>
                  <a:fillRect b="-15556"/>
                </a:stretch>
              </a:blipFill>
            </p:spPr>
            <p:txBody>
              <a:bodyPr/>
              <a:lstStyle/>
              <a:p>
                <a:r>
                  <a:rPr lang="en-US">
                    <a:noFill/>
                  </a:rPr>
                  <a:t> </a:t>
                </a:r>
              </a:p>
            </p:txBody>
          </p:sp>
        </mc:Fallback>
      </mc:AlternateContent>
      <p:pic>
        <p:nvPicPr>
          <p:cNvPr id="13" name="Obrázok 12"/>
          <p:cNvPicPr>
            <a:picLocks noChangeAspect="1"/>
          </p:cNvPicPr>
          <p:nvPr/>
        </p:nvPicPr>
        <p:blipFill rotWithShape="1">
          <a:blip r:embed="rId5"/>
          <a:srcRect b="13701"/>
          <a:stretch/>
        </p:blipFill>
        <p:spPr>
          <a:xfrm>
            <a:off x="9232243" y="1577783"/>
            <a:ext cx="2563749" cy="1122207"/>
          </a:xfrm>
          <a:prstGeom prst="rect">
            <a:avLst/>
          </a:prstGeom>
        </p:spPr>
      </p:pic>
      <mc:AlternateContent xmlns:mc="http://schemas.openxmlformats.org/markup-compatibility/2006" xmlns:a14="http://schemas.microsoft.com/office/drawing/2010/main">
        <mc:Choice Requires="a14">
          <p:sp>
            <p:nvSpPr>
              <p:cNvPr id="14" name="BlokTextu 13"/>
              <p:cNvSpPr txBox="1"/>
              <p:nvPr/>
            </p:nvSpPr>
            <p:spPr>
              <a:xfrm>
                <a:off x="1969766" y="3251818"/>
                <a:ext cx="2885698" cy="726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3</m:t>
                          </m:r>
                        </m:sub>
                      </m:sSub>
                      <m:r>
                        <a:rPr lang="sk-SK" b="0" i="1" smtClean="0">
                          <a:latin typeface="Cambria Math" panose="02040503050406030204" pitchFamily="18" charset="0"/>
                        </a:rPr>
                        <m:t>= </m:t>
                      </m:r>
                      <m:nary>
                        <m:naryPr>
                          <m:limLoc m:val="undOvr"/>
                          <m:subHide m:val="on"/>
                          <m:supHide m:val="on"/>
                          <m:ctrlPr>
                            <a:rPr lang="sk-SK"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sk-SK"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𝑑𝑡</m:t>
                          </m:r>
                        </m:e>
                      </m:nary>
                    </m:oMath>
                  </m:oMathPara>
                </a14:m>
                <a:endParaRPr lang="en-US"/>
              </a:p>
            </p:txBody>
          </p:sp>
        </mc:Choice>
        <mc:Fallback xmlns="">
          <p:sp>
            <p:nvSpPr>
              <p:cNvPr id="14" name="BlokTextu 13"/>
              <p:cNvSpPr txBox="1">
                <a:spLocks noRot="1" noChangeAspect="1" noMove="1" noResize="1" noEditPoints="1" noAdjustHandles="1" noChangeArrowheads="1" noChangeShapeType="1" noTextEdit="1"/>
              </p:cNvSpPr>
              <p:nvPr/>
            </p:nvSpPr>
            <p:spPr>
              <a:xfrm>
                <a:off x="1969766" y="3251818"/>
                <a:ext cx="2885698" cy="726546"/>
              </a:xfrm>
              <a:prstGeom prst="rect">
                <a:avLst/>
              </a:prstGeom>
              <a:blipFill>
                <a:blip r:embed="rId6"/>
                <a:stretch>
                  <a:fillRect/>
                </a:stretch>
              </a:blipFill>
            </p:spPr>
            <p:txBody>
              <a:bodyPr/>
              <a:lstStyle/>
              <a:p>
                <a:r>
                  <a:rPr lang="en-US">
                    <a:noFill/>
                  </a:rPr>
                  <a:t> </a:t>
                </a:r>
              </a:p>
            </p:txBody>
          </p:sp>
        </mc:Fallback>
      </mc:AlternateContent>
      <p:pic>
        <p:nvPicPr>
          <p:cNvPr id="18" name="Obrázok 17"/>
          <p:cNvPicPr>
            <a:picLocks noChangeAspect="1"/>
          </p:cNvPicPr>
          <p:nvPr/>
        </p:nvPicPr>
        <p:blipFill rotWithShape="1">
          <a:blip r:embed="rId7"/>
          <a:srcRect l="48895" t="52218" r="27695" b="-4235"/>
          <a:stretch/>
        </p:blipFill>
        <p:spPr>
          <a:xfrm>
            <a:off x="758426" y="2838857"/>
            <a:ext cx="1005566" cy="2279014"/>
          </a:xfrm>
          <a:prstGeom prst="rect">
            <a:avLst/>
          </a:prstGeom>
        </p:spPr>
      </p:pic>
      <mc:AlternateContent xmlns:mc="http://schemas.openxmlformats.org/markup-compatibility/2006" xmlns:a14="http://schemas.microsoft.com/office/drawing/2010/main">
        <mc:Choice Requires="a14">
          <p:sp>
            <p:nvSpPr>
              <p:cNvPr id="19" name="BlokTextu 18"/>
              <p:cNvSpPr txBox="1"/>
              <p:nvPr/>
            </p:nvSpPr>
            <p:spPr>
              <a:xfrm>
                <a:off x="2381314" y="3819690"/>
                <a:ext cx="2885698" cy="726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sk-SK" b="0" i="1" smtClean="0">
                          <a:latin typeface="Cambria Math" panose="02040503050406030204" pitchFamily="18" charset="0"/>
                        </a:rPr>
                        <m:t>= </m:t>
                      </m:r>
                      <m:nary>
                        <m:naryPr>
                          <m:limLoc m:val="undOvr"/>
                          <m:subHide m:val="on"/>
                          <m:supHide m:val="on"/>
                          <m:ctrlPr>
                            <a:rPr lang="sk-SK"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sk-SK"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𝑑𝑡</m:t>
                          </m:r>
                        </m:e>
                      </m:nary>
                    </m:oMath>
                  </m:oMathPara>
                </a14:m>
                <a:endParaRPr lang="en-US"/>
              </a:p>
            </p:txBody>
          </p:sp>
        </mc:Choice>
        <mc:Fallback xmlns="">
          <p:sp>
            <p:nvSpPr>
              <p:cNvPr id="19" name="BlokTextu 18"/>
              <p:cNvSpPr txBox="1">
                <a:spLocks noRot="1" noChangeAspect="1" noMove="1" noResize="1" noEditPoints="1" noAdjustHandles="1" noChangeArrowheads="1" noChangeShapeType="1" noTextEdit="1"/>
              </p:cNvSpPr>
              <p:nvPr/>
            </p:nvSpPr>
            <p:spPr>
              <a:xfrm>
                <a:off x="2381314" y="3819690"/>
                <a:ext cx="2885698" cy="726546"/>
              </a:xfrm>
              <a:prstGeom prst="rect">
                <a:avLst/>
              </a:prstGeom>
              <a:blipFill>
                <a:blip r:embed="rId8"/>
                <a:stretch>
                  <a:fillRect/>
                </a:stretch>
              </a:blipFill>
            </p:spPr>
            <p:txBody>
              <a:bodyPr/>
              <a:lstStyle/>
              <a:p>
                <a:r>
                  <a:rPr lang="en-US">
                    <a:noFill/>
                  </a:rPr>
                  <a:t> </a:t>
                </a:r>
              </a:p>
            </p:txBody>
          </p:sp>
        </mc:Fallback>
      </mc:AlternateContent>
      <p:sp>
        <p:nvSpPr>
          <p:cNvPr id="3" name="Šípka doprava 2"/>
          <p:cNvSpPr/>
          <p:nvPr/>
        </p:nvSpPr>
        <p:spPr>
          <a:xfrm>
            <a:off x="4915246" y="3756025"/>
            <a:ext cx="1724616" cy="3298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okTextu 3"/>
          <p:cNvSpPr txBox="1"/>
          <p:nvPr/>
        </p:nvSpPr>
        <p:spPr>
          <a:xfrm>
            <a:off x="4750029" y="3320216"/>
            <a:ext cx="2055050" cy="369332"/>
          </a:xfrm>
          <a:prstGeom prst="rect">
            <a:avLst/>
          </a:prstGeom>
          <a:noFill/>
        </p:spPr>
        <p:txBody>
          <a:bodyPr wrap="none" rtlCol="0">
            <a:spAutoFit/>
          </a:bodyPr>
          <a:lstStyle/>
          <a:p>
            <a:r>
              <a:rPr lang="en-US" b="1">
                <a:solidFill>
                  <a:srgbClr val="FF0000"/>
                </a:solidFill>
              </a:rPr>
              <a:t>Premyslite si pre</a:t>
            </a:r>
            <a:r>
              <a:rPr lang="sk-SK" b="1">
                <a:solidFill>
                  <a:srgbClr val="FF0000"/>
                </a:solidFill>
              </a:rPr>
              <a:t>čo</a:t>
            </a:r>
            <a:r>
              <a:rPr lang="en-US" b="1">
                <a:solidFill>
                  <a:srgbClr val="FF0000"/>
                </a:solidFill>
              </a:rPr>
              <a:t>!</a:t>
            </a:r>
          </a:p>
        </p:txBody>
      </p:sp>
      <mc:AlternateContent xmlns:mc="http://schemas.openxmlformats.org/markup-compatibility/2006" xmlns:a14="http://schemas.microsoft.com/office/drawing/2010/main">
        <mc:Choice Requires="a14">
          <p:sp>
            <p:nvSpPr>
              <p:cNvPr id="5" name="BlokTextu 4"/>
              <p:cNvSpPr txBox="1"/>
              <p:nvPr/>
            </p:nvSpPr>
            <p:spPr>
              <a:xfrm>
                <a:off x="7084032" y="3660093"/>
                <a:ext cx="2254979" cy="5638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5</m:t>
                      </m:r>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3</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den>
                      </m:f>
                    </m:oMath>
                  </m:oMathPara>
                </a14:m>
                <a:endParaRPr lang="en-US"/>
              </a:p>
            </p:txBody>
          </p:sp>
        </mc:Choice>
        <mc:Fallback xmlns="">
          <p:sp>
            <p:nvSpPr>
              <p:cNvPr id="5" name="BlokTextu 4"/>
              <p:cNvSpPr txBox="1">
                <a:spLocks noRot="1" noChangeAspect="1" noMove="1" noResize="1" noEditPoints="1" noAdjustHandles="1" noChangeArrowheads="1" noChangeShapeType="1" noTextEdit="1"/>
              </p:cNvSpPr>
              <p:nvPr/>
            </p:nvSpPr>
            <p:spPr>
              <a:xfrm>
                <a:off x="7084032" y="3660093"/>
                <a:ext cx="2254979" cy="563872"/>
              </a:xfrm>
              <a:prstGeom prst="rect">
                <a:avLst/>
              </a:prstGeom>
              <a:blipFill>
                <a:blip r:embed="rId9"/>
                <a:stretch>
                  <a:fillRect/>
                </a:stretch>
              </a:blipFill>
            </p:spPr>
            <p:txBody>
              <a:bodyPr/>
              <a:lstStyle/>
              <a:p>
                <a:r>
                  <a:rPr lang="en-US">
                    <a:noFill/>
                  </a:rPr>
                  <a:t> </a:t>
                </a:r>
              </a:p>
            </p:txBody>
          </p:sp>
        </mc:Fallback>
      </mc:AlternateContent>
      <p:sp>
        <p:nvSpPr>
          <p:cNvPr id="20" name="BlokTextu 19"/>
          <p:cNvSpPr txBox="1"/>
          <p:nvPr/>
        </p:nvSpPr>
        <p:spPr>
          <a:xfrm>
            <a:off x="1053435" y="5305687"/>
            <a:ext cx="3520440" cy="369332"/>
          </a:xfrm>
          <a:prstGeom prst="rect">
            <a:avLst/>
          </a:prstGeom>
          <a:noFill/>
        </p:spPr>
        <p:txBody>
          <a:bodyPr wrap="square" rtlCol="0">
            <a:spAutoFit/>
          </a:bodyPr>
          <a:lstStyle/>
          <a:p>
            <a:r>
              <a:rPr lang="en-US"/>
              <a:t>Pohybov</a:t>
            </a:r>
            <a:r>
              <a:rPr lang="sk-SK"/>
              <a:t>á rovnica potom prejde na </a:t>
            </a:r>
            <a:endParaRPr lang="en-US"/>
          </a:p>
        </p:txBody>
      </p:sp>
      <mc:AlternateContent xmlns:mc="http://schemas.openxmlformats.org/markup-compatibility/2006" xmlns:a14="http://schemas.microsoft.com/office/drawing/2010/main">
        <mc:Choice Requires="a14">
          <p:sp>
            <p:nvSpPr>
              <p:cNvPr id="6" name="BlokTextu 5"/>
              <p:cNvSpPr txBox="1"/>
              <p:nvPr/>
            </p:nvSpPr>
            <p:spPr>
              <a:xfrm>
                <a:off x="4573875" y="5165705"/>
                <a:ext cx="1760354"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i="1">
                                      <a:latin typeface="Cambria Math" panose="02040503050406030204" pitchFamily="18" charset="0"/>
                                    </a:rPr>
                                    <m:t>𝑥</m:t>
                                  </m:r>
                                </m:e>
                              </m:acc>
                            </m:e>
                            <m:sup>
                              <m:r>
                                <a:rPr lang="en-US" b="0" i="1" smtClean="0">
                                  <a:latin typeface="Cambria Math" panose="02040503050406030204" pitchFamily="18" charset="0"/>
                                </a:rPr>
                                <m:t>2</m:t>
                              </m:r>
                            </m:sup>
                          </m:sSup>
                        </m:num>
                        <m:den>
                          <m:r>
                            <a:rPr lang="en-US" b="0" i="1" smtClean="0">
                              <a:latin typeface="Cambria Math" panose="02040503050406030204" pitchFamily="18" charset="0"/>
                            </a:rPr>
                            <m:t>6(</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a:p>
            </p:txBody>
          </p:sp>
        </mc:Choice>
        <mc:Fallback xmlns="">
          <p:sp>
            <p:nvSpPr>
              <p:cNvPr id="6" name="BlokTextu 5"/>
              <p:cNvSpPr txBox="1">
                <a:spLocks noRot="1" noChangeAspect="1" noMove="1" noResize="1" noEditPoints="1" noAdjustHandles="1" noChangeArrowheads="1" noChangeShapeType="1" noTextEdit="1"/>
              </p:cNvSpPr>
              <p:nvPr/>
            </p:nvSpPr>
            <p:spPr>
              <a:xfrm>
                <a:off x="4573875" y="5165705"/>
                <a:ext cx="1760354" cy="60497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27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3" grpId="0" animBg="1"/>
      <p:bldP spid="4" grpId="0"/>
      <p:bldP spid="5" grpId="0"/>
      <p:bldP spid="2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Experiment</a:t>
            </a:r>
          </a:p>
        </p:txBody>
      </p:sp>
      <p:pic>
        <p:nvPicPr>
          <p:cNvPr id="4" name="Zástupný objekt pre obsah 3"/>
          <p:cNvPicPr>
            <a:picLocks noGrp="1" noChangeAspect="1"/>
          </p:cNvPicPr>
          <p:nvPr>
            <p:ph idx="1"/>
          </p:nvPr>
        </p:nvPicPr>
        <p:blipFill>
          <a:blip r:embed="rId2"/>
          <a:stretch>
            <a:fillRect/>
          </a:stretch>
        </p:blipFill>
        <p:spPr>
          <a:xfrm>
            <a:off x="212808" y="1690688"/>
            <a:ext cx="11140992" cy="2254594"/>
          </a:xfrm>
          <a:prstGeom prst="rect">
            <a:avLst/>
          </a:prstGeom>
        </p:spPr>
      </p:pic>
      <p:sp>
        <p:nvSpPr>
          <p:cNvPr id="5" name="BlokTextu 4"/>
          <p:cNvSpPr txBox="1"/>
          <p:nvPr/>
        </p:nvSpPr>
        <p:spPr>
          <a:xfrm>
            <a:off x="838200" y="4223084"/>
            <a:ext cx="8711039" cy="369332"/>
          </a:xfrm>
          <a:prstGeom prst="rect">
            <a:avLst/>
          </a:prstGeom>
          <a:noFill/>
        </p:spPr>
        <p:txBody>
          <a:bodyPr wrap="none" rtlCol="0">
            <a:spAutoFit/>
          </a:bodyPr>
          <a:lstStyle/>
          <a:p>
            <a:r>
              <a:rPr lang="sk-SK"/>
              <a:t>Ďalšie podrobnosti napríklad o rôznych častiach rebríka nájdete v </a:t>
            </a:r>
            <a:r>
              <a:rPr lang="en-US" b="1">
                <a:solidFill>
                  <a:schemeClr val="bg1">
                    <a:lumMod val="50000"/>
                  </a:schemeClr>
                </a:solidFill>
              </a:rPr>
              <a:t>[Grewal, Johnson, Ruina]</a:t>
            </a:r>
          </a:p>
        </p:txBody>
      </p:sp>
    </p:spTree>
    <p:extLst>
      <p:ext uri="{BB962C8B-B14F-4D97-AF65-F5344CB8AC3E}">
        <p14:creationId xmlns:p14="http://schemas.microsoft.com/office/powerpoint/2010/main" val="116416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Experiment</a:t>
            </a:r>
            <a:endParaRPr lang="en-US"/>
          </a:p>
        </p:txBody>
      </p:sp>
      <p:pic>
        <p:nvPicPr>
          <p:cNvPr id="4" name="Obrázok 3"/>
          <p:cNvPicPr>
            <a:picLocks noChangeAspect="1"/>
          </p:cNvPicPr>
          <p:nvPr/>
        </p:nvPicPr>
        <p:blipFill>
          <a:blip r:embed="rId2"/>
          <a:stretch>
            <a:fillRect/>
          </a:stretch>
        </p:blipFill>
        <p:spPr>
          <a:xfrm>
            <a:off x="412391" y="1300514"/>
            <a:ext cx="8147489" cy="5367855"/>
          </a:xfrm>
          <a:prstGeom prst="rect">
            <a:avLst/>
          </a:prstGeom>
        </p:spPr>
      </p:pic>
      <p:cxnSp>
        <p:nvCxnSpPr>
          <p:cNvPr id="6" name="Rovná spojovacia šípka 5"/>
          <p:cNvCxnSpPr/>
          <p:nvPr/>
        </p:nvCxnSpPr>
        <p:spPr>
          <a:xfrm flipV="1">
            <a:off x="8314611" y="3042464"/>
            <a:ext cx="0" cy="90338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BlokTextu 6"/>
          <p:cNvSpPr txBox="1"/>
          <p:nvPr/>
        </p:nvSpPr>
        <p:spPr>
          <a:xfrm>
            <a:off x="8559880" y="3170989"/>
            <a:ext cx="2793920" cy="646331"/>
          </a:xfrm>
          <a:prstGeom prst="rect">
            <a:avLst/>
          </a:prstGeom>
          <a:noFill/>
        </p:spPr>
        <p:txBody>
          <a:bodyPr wrap="square" rtlCol="0">
            <a:spAutoFit/>
          </a:bodyPr>
          <a:lstStyle/>
          <a:p>
            <a:r>
              <a:rPr lang="en-US" b="1">
                <a:solidFill>
                  <a:srgbClr val="FF0000"/>
                </a:solidFill>
              </a:rPr>
              <a:t>7.6 cm rozdiel na 125 cm dlhom rebr</a:t>
            </a:r>
            <a:r>
              <a:rPr lang="sk-SK" b="1">
                <a:solidFill>
                  <a:srgbClr val="FF0000"/>
                </a:solidFill>
              </a:rPr>
              <a:t>íku</a:t>
            </a:r>
            <a:r>
              <a:rPr lang="en-US" b="1">
                <a:solidFill>
                  <a:srgbClr val="FF0000"/>
                </a:solidFill>
              </a:rPr>
              <a:t> / (2000 fps)</a:t>
            </a:r>
          </a:p>
        </p:txBody>
      </p:sp>
    </p:spTree>
    <p:extLst>
      <p:ext uri="{BB962C8B-B14F-4D97-AF65-F5344CB8AC3E}">
        <p14:creationId xmlns:p14="http://schemas.microsoft.com/office/powerpoint/2010/main" val="57990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stretch>
            <a:fillRect/>
          </a:stretch>
        </p:blipFill>
        <p:spPr>
          <a:xfrm>
            <a:off x="483649" y="1378982"/>
            <a:ext cx="6299288" cy="5611434"/>
          </a:xfrm>
          <a:prstGeom prst="rect">
            <a:avLst/>
          </a:prstGeom>
        </p:spPr>
      </p:pic>
      <p:sp>
        <p:nvSpPr>
          <p:cNvPr id="2" name="Nadpis 1"/>
          <p:cNvSpPr>
            <a:spLocks noGrp="1"/>
          </p:cNvSpPr>
          <p:nvPr>
            <p:ph type="title"/>
          </p:nvPr>
        </p:nvSpPr>
        <p:spPr>
          <a:xfrm>
            <a:off x="810904" y="238528"/>
            <a:ext cx="8087436" cy="1325563"/>
          </a:xfrm>
        </p:spPr>
        <p:txBody>
          <a:bodyPr/>
          <a:lstStyle/>
          <a:p>
            <a:r>
              <a:rPr lang="en-US"/>
              <a:t>V</a:t>
            </a:r>
            <a:r>
              <a:rPr lang="sk-SK"/>
              <a:t>ýsledky modelu</a:t>
            </a:r>
            <a:r>
              <a:rPr lang="en-US"/>
              <a:t> a porovnanie s experimentom v </a:t>
            </a:r>
            <a:r>
              <a:rPr lang="sk-SK"/>
              <a:t>článku</a:t>
            </a:r>
            <a:endParaRPr lang="en-US"/>
          </a:p>
        </p:txBody>
      </p:sp>
      <mc:AlternateContent xmlns:mc="http://schemas.openxmlformats.org/markup-compatibility/2006" xmlns:a14="http://schemas.microsoft.com/office/drawing/2010/main">
        <mc:Choice Requires="a14">
          <p:sp>
            <p:nvSpPr>
              <p:cNvPr id="4" name="BlokTextu 3"/>
              <p:cNvSpPr txBox="1"/>
              <p:nvPr/>
            </p:nvSpPr>
            <p:spPr>
              <a:xfrm>
                <a:off x="7451678" y="1192226"/>
                <a:ext cx="4408228" cy="5798190"/>
              </a:xfrm>
              <a:prstGeom prst="rect">
                <a:avLst/>
              </a:prstGeom>
              <a:noFill/>
            </p:spPr>
            <p:txBody>
              <a:bodyPr wrap="square" rtlCol="0">
                <a:spAutoFit/>
              </a:bodyPr>
              <a:lstStyle/>
              <a:p>
                <a:pPr marL="285750" indent="-285750">
                  <a:buFont typeface="Arial" panose="020B0604020202020204" pitchFamily="34" charset="0"/>
                  <a:buChar char="•"/>
                </a:pPr>
                <a:r>
                  <a:rPr lang="sk-SK" sz="2000"/>
                  <a:t>Čo znamenajú tieto výsledky</a:t>
                </a:r>
                <a:r>
                  <a:rPr lang="en-US" sz="2000"/>
                  <a:t>?</a:t>
                </a:r>
              </a:p>
              <a:p>
                <a:pPr marL="285750" indent="-285750">
                  <a:buFont typeface="Arial" panose="020B0604020202020204" pitchFamily="34" charset="0"/>
                  <a:buChar char="•"/>
                </a:pPr>
                <a:r>
                  <a:rPr lang="sk-SK" sz="2000"/>
                  <a:t>Čo hovorí o teórii, že v skutočnosti leží experimentálna krivka pod teoretickou</a:t>
                </a:r>
                <a:r>
                  <a:rPr lang="en-US" sz="2000"/>
                  <a:t>?</a:t>
                </a:r>
              </a:p>
              <a:p>
                <a:pPr marL="285750" indent="-285750">
                  <a:buFont typeface="Arial" panose="020B0604020202020204" pitchFamily="34" charset="0"/>
                  <a:buChar char="•"/>
                </a:pPr>
                <a:r>
                  <a:rPr lang="en-US" sz="2000"/>
                  <a:t>Ak</a:t>
                </a:r>
                <a:r>
                  <a:rPr lang="sk-SK" sz="2000"/>
                  <a:t>o musím zmeniť geometriu rebríku, aby som dostal iné výsledky</a:t>
                </a:r>
                <a:r>
                  <a:rPr lang="en-US" sz="2000"/>
                  <a:t>?</a:t>
                </a:r>
              </a:p>
              <a:p>
                <a:pPr marL="285750" indent="-285750">
                  <a:buFont typeface="Arial" panose="020B0604020202020204" pitchFamily="34" charset="0"/>
                  <a:buChar char="•"/>
                </a:pPr>
                <a:r>
                  <a:rPr lang="en-US" sz="2000"/>
                  <a:t>Ak</a:t>
                </a:r>
                <a:r>
                  <a:rPr lang="sk-SK" sz="2000"/>
                  <a:t>o veľmi môžem zmeniť pomer </a:t>
                </a:r>
                <a14:m>
                  <m:oMath xmlns:m="http://schemas.openxmlformats.org/officeDocument/2006/math">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den>
                    </m:f>
                  </m:oMath>
                </a14:m>
                <a:r>
                  <a:rPr lang="en-US" sz="2000" b="0"/>
                  <a:t>?</a:t>
                </a:r>
              </a:p>
              <a:p>
                <a:pPr marL="285750" indent="-285750">
                  <a:buFont typeface="Arial" panose="020B0604020202020204" pitchFamily="34" charset="0"/>
                  <a:buChar char="•"/>
                </a:pPr>
                <a:r>
                  <a:rPr lang="en-US" sz="2000"/>
                  <a:t>Ako ve</a:t>
                </a:r>
                <a:r>
                  <a:rPr lang="sk-SK" sz="2000"/>
                  <a:t>ľmi sa prejaví odpor vzduchu</a:t>
                </a:r>
                <a:r>
                  <a:rPr lang="en-US" sz="2000"/>
                  <a:t>?</a:t>
                </a:r>
              </a:p>
              <a:p>
                <a:pPr marL="742950" lvl="1" indent="-285750">
                  <a:buFont typeface="Arial" panose="020B0604020202020204" pitchFamily="34" charset="0"/>
                  <a:buChar char="•"/>
                </a:pPr>
                <a:r>
                  <a:rPr lang="en-US" sz="2000"/>
                  <a:t>Spojenia re</a:t>
                </a:r>
                <a:r>
                  <a:rPr lang="sk-SK" sz="2000"/>
                  <a:t>ťaze</a:t>
                </a:r>
                <a:r>
                  <a:rPr lang="en-US" sz="2000"/>
                  <a:t>?</a:t>
                </a:r>
              </a:p>
              <a:p>
                <a:pPr marL="742950" lvl="1" indent="-285750">
                  <a:buFont typeface="Arial" panose="020B0604020202020204" pitchFamily="34" charset="0"/>
                  <a:buChar char="•"/>
                </a:pPr>
                <a:r>
                  <a:rPr lang="en-US" sz="2000" b="0"/>
                  <a:t>Kone</a:t>
                </a:r>
                <a:r>
                  <a:rPr lang="sk-SK" sz="2000" b="0"/>
                  <a:t>čná tuhosť lanka</a:t>
                </a:r>
                <a:r>
                  <a:rPr lang="en-US" sz="2000" b="0"/>
                  <a:t>?</a:t>
                </a:r>
              </a:p>
              <a:p>
                <a:pPr marL="742950" lvl="1" indent="-285750">
                  <a:buFont typeface="Arial" panose="020B0604020202020204" pitchFamily="34" charset="0"/>
                  <a:buChar char="•"/>
                </a:pPr>
                <a:endParaRPr lang="en-US" sz="2000" b="1"/>
              </a:p>
              <a:p>
                <a:pPr marL="285750" indent="-285750">
                  <a:buFont typeface="Arial" panose="020B0604020202020204" pitchFamily="34" charset="0"/>
                  <a:buChar char="•"/>
                </a:pPr>
                <a:r>
                  <a:rPr lang="en-US" sz="2000" b="1"/>
                  <a:t>Napriek v</a:t>
                </a:r>
                <a:r>
                  <a:rPr lang="sk-SK" sz="2000" b="1"/>
                  <a:t>šetkému postavte svoju prezentáciu tak, aby výsledky, ktoré prezentujete neboli triviálne, ale zároveň bolo pochopiteľné, čo ste robili</a:t>
                </a:r>
                <a:endParaRPr lang="en-US" sz="2000" b="1"/>
              </a:p>
              <a:p>
                <a:pPr marL="285750" indent="-285750">
                  <a:buFont typeface="Arial" panose="020B0604020202020204" pitchFamily="34" charset="0"/>
                  <a:buChar char="•"/>
                </a:pPr>
                <a:endParaRPr lang="en-US" sz="2000"/>
              </a:p>
            </p:txBody>
          </p:sp>
        </mc:Choice>
        <mc:Fallback xmlns="">
          <p:sp>
            <p:nvSpPr>
              <p:cNvPr id="4" name="BlokTextu 3"/>
              <p:cNvSpPr txBox="1">
                <a:spLocks noRot="1" noChangeAspect="1" noMove="1" noResize="1" noEditPoints="1" noAdjustHandles="1" noChangeArrowheads="1" noChangeShapeType="1" noTextEdit="1"/>
              </p:cNvSpPr>
              <p:nvPr/>
            </p:nvSpPr>
            <p:spPr>
              <a:xfrm>
                <a:off x="7451678" y="1192226"/>
                <a:ext cx="4408228" cy="5798190"/>
              </a:xfrm>
              <a:prstGeom prst="rect">
                <a:avLst/>
              </a:prstGeom>
              <a:blipFill>
                <a:blip r:embed="rId3"/>
                <a:stretch>
                  <a:fillRect l="-1243" t="-631" r="-2348"/>
                </a:stretch>
              </a:blipFill>
            </p:spPr>
            <p:txBody>
              <a:bodyPr/>
              <a:lstStyle/>
              <a:p>
                <a:r>
                  <a:rPr lang="en-US">
                    <a:noFill/>
                  </a:rPr>
                  <a:t> </a:t>
                </a:r>
              </a:p>
            </p:txBody>
          </p:sp>
        </mc:Fallback>
      </mc:AlternateContent>
    </p:spTree>
    <p:extLst>
      <p:ext uri="{BB962C8B-B14F-4D97-AF65-F5344CB8AC3E}">
        <p14:creationId xmlns:p14="http://schemas.microsoft.com/office/powerpoint/2010/main" val="250886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Čo obyčajná reťaz</a:t>
            </a:r>
            <a:r>
              <a:rPr lang="en-US"/>
              <a:t>?</a:t>
            </a:r>
          </a:p>
        </p:txBody>
      </p:sp>
      <p:pic>
        <p:nvPicPr>
          <p:cNvPr id="3" name="Obrázok 2"/>
          <p:cNvPicPr>
            <a:picLocks noChangeAspect="1"/>
          </p:cNvPicPr>
          <p:nvPr/>
        </p:nvPicPr>
        <p:blipFill>
          <a:blip r:embed="rId2"/>
          <a:stretch>
            <a:fillRect/>
          </a:stretch>
        </p:blipFill>
        <p:spPr>
          <a:xfrm>
            <a:off x="1368341" y="1305869"/>
            <a:ext cx="9014911" cy="4893151"/>
          </a:xfrm>
          <a:prstGeom prst="rect">
            <a:avLst/>
          </a:prstGeom>
        </p:spPr>
      </p:pic>
      <p:sp>
        <p:nvSpPr>
          <p:cNvPr id="4" name="Obdĺžnik 3"/>
          <p:cNvSpPr/>
          <p:nvPr/>
        </p:nvSpPr>
        <p:spPr>
          <a:xfrm>
            <a:off x="4188710" y="6199020"/>
            <a:ext cx="7634206" cy="461665"/>
          </a:xfrm>
          <a:prstGeom prst="rect">
            <a:avLst/>
          </a:prstGeom>
        </p:spPr>
        <p:txBody>
          <a:bodyPr wrap="none">
            <a:spAutoFit/>
          </a:bodyPr>
          <a:lstStyle/>
          <a:p>
            <a:r>
              <a:rPr lang="en-US" sz="2400" b="1">
                <a:solidFill>
                  <a:srgbClr val="0070C0"/>
                </a:solidFill>
              </a:rPr>
              <a:t>[Grewal, Johnson, Ruina] tvrd</a:t>
            </a:r>
            <a:r>
              <a:rPr lang="sk-SK" sz="2400" b="1">
                <a:solidFill>
                  <a:srgbClr val="0070C0"/>
                </a:solidFill>
              </a:rPr>
              <a:t>ia, že efekt neuvidíme</a:t>
            </a:r>
            <a:r>
              <a:rPr lang="en-US" sz="2400" b="1">
                <a:solidFill>
                  <a:srgbClr val="0070C0"/>
                </a:solidFill>
              </a:rPr>
              <a:t> … Ale!</a:t>
            </a:r>
          </a:p>
        </p:txBody>
      </p:sp>
    </p:spTree>
    <p:extLst>
      <p:ext uri="{BB962C8B-B14F-4D97-AF65-F5344CB8AC3E}">
        <p14:creationId xmlns:p14="http://schemas.microsoft.com/office/powerpoint/2010/main" val="17209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Ale naozaj</a:t>
            </a:r>
            <a:r>
              <a:rPr lang="en-US"/>
              <a:t>? Pozrime sa, </a:t>
            </a:r>
            <a:r>
              <a:rPr lang="sk-SK"/>
              <a:t>čo hovorí </a:t>
            </a:r>
            <a:r>
              <a:rPr lang="en-US"/>
              <a:t>[</a:t>
            </a:r>
            <a:r>
              <a:rPr lang="sk-SK"/>
              <a:t>Hamm</a:t>
            </a:r>
            <a:r>
              <a:rPr lang="en-US"/>
              <a:t>]**</a:t>
            </a:r>
          </a:p>
        </p:txBody>
      </p:sp>
      <p:sp>
        <p:nvSpPr>
          <p:cNvPr id="3" name="BlokTextu 2"/>
          <p:cNvSpPr txBox="1"/>
          <p:nvPr/>
        </p:nvSpPr>
        <p:spPr>
          <a:xfrm>
            <a:off x="689427" y="6291860"/>
            <a:ext cx="6962775" cy="307777"/>
          </a:xfrm>
          <a:prstGeom prst="rect">
            <a:avLst/>
          </a:prstGeom>
          <a:noFill/>
        </p:spPr>
        <p:txBody>
          <a:bodyPr wrap="square" rtlCol="0">
            <a:spAutoFit/>
          </a:bodyPr>
          <a:lstStyle/>
          <a:p>
            <a:r>
              <a:rPr lang="en-US" sz="1400">
                <a:solidFill>
                  <a:schemeClr val="bg1">
                    <a:lumMod val="50000"/>
                  </a:schemeClr>
                </a:solidFill>
              </a:rPr>
              <a:t>**E. Hamm. The weight of a falling chain, revisited.  </a:t>
            </a:r>
            <a:r>
              <a:rPr lang="de-DE" sz="1400">
                <a:solidFill>
                  <a:schemeClr val="bg1">
                    <a:lumMod val="50000"/>
                  </a:schemeClr>
                </a:solidFill>
              </a:rPr>
              <a:t>Am. J. Phys. 78, 828 (2010); </a:t>
            </a:r>
            <a:endParaRPr lang="en-US" sz="1400">
              <a:solidFill>
                <a:schemeClr val="bg1">
                  <a:lumMod val="50000"/>
                </a:schemeClr>
              </a:solidFill>
            </a:endParaRPr>
          </a:p>
        </p:txBody>
      </p:sp>
      <p:pic>
        <p:nvPicPr>
          <p:cNvPr id="4" name="Obrázok 3"/>
          <p:cNvPicPr>
            <a:picLocks noChangeAspect="1"/>
          </p:cNvPicPr>
          <p:nvPr/>
        </p:nvPicPr>
        <p:blipFill>
          <a:blip r:embed="rId2"/>
          <a:stretch>
            <a:fillRect/>
          </a:stretch>
        </p:blipFill>
        <p:spPr>
          <a:xfrm>
            <a:off x="1828425" y="1248300"/>
            <a:ext cx="5438650" cy="5043560"/>
          </a:xfrm>
          <a:prstGeom prst="rect">
            <a:avLst/>
          </a:prstGeom>
        </p:spPr>
      </p:pic>
      <p:pic>
        <p:nvPicPr>
          <p:cNvPr id="5" name="Obrázok 4"/>
          <p:cNvPicPr>
            <a:picLocks noChangeAspect="1"/>
          </p:cNvPicPr>
          <p:nvPr/>
        </p:nvPicPr>
        <p:blipFill>
          <a:blip r:embed="rId3"/>
          <a:stretch>
            <a:fillRect/>
          </a:stretch>
        </p:blipFill>
        <p:spPr>
          <a:xfrm>
            <a:off x="8127825" y="2729379"/>
            <a:ext cx="3135479" cy="3870258"/>
          </a:xfrm>
          <a:prstGeom prst="rect">
            <a:avLst/>
          </a:prstGeom>
        </p:spPr>
      </p:pic>
      <p:sp>
        <p:nvSpPr>
          <p:cNvPr id="6" name="BlokTextu 5"/>
          <p:cNvSpPr txBox="1"/>
          <p:nvPr/>
        </p:nvSpPr>
        <p:spPr>
          <a:xfrm>
            <a:off x="8127825" y="1690688"/>
            <a:ext cx="3079966" cy="646331"/>
          </a:xfrm>
          <a:prstGeom prst="rect">
            <a:avLst/>
          </a:prstGeom>
          <a:noFill/>
        </p:spPr>
        <p:txBody>
          <a:bodyPr wrap="square" rtlCol="0">
            <a:spAutoFit/>
          </a:bodyPr>
          <a:lstStyle/>
          <a:p>
            <a:pPr algn="ctr"/>
            <a:r>
              <a:rPr lang="en-US" b="1"/>
              <a:t>Oby</a:t>
            </a:r>
            <a:r>
              <a:rPr lang="sk-SK" b="1"/>
              <a:t>čajná klasická retiazka </a:t>
            </a:r>
            <a:r>
              <a:rPr lang="en-US" b="1"/>
              <a:t>(viano</a:t>
            </a:r>
            <a:r>
              <a:rPr lang="sk-SK" b="1"/>
              <a:t>čné ozdoby</a:t>
            </a:r>
            <a:r>
              <a:rPr lang="en-US" b="1"/>
              <a:t>)</a:t>
            </a:r>
          </a:p>
        </p:txBody>
      </p:sp>
    </p:spTree>
    <p:extLst>
      <p:ext uri="{BB962C8B-B14F-4D97-AF65-F5344CB8AC3E}">
        <p14:creationId xmlns:p14="http://schemas.microsoft.com/office/powerpoint/2010/main" val="129035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Predstava [Hamm]</a:t>
            </a:r>
          </a:p>
        </p:txBody>
      </p:sp>
      <p:pic>
        <p:nvPicPr>
          <p:cNvPr id="3" name="Obrázok 2"/>
          <p:cNvPicPr>
            <a:picLocks noChangeAspect="1"/>
          </p:cNvPicPr>
          <p:nvPr/>
        </p:nvPicPr>
        <p:blipFill>
          <a:blip r:embed="rId2"/>
          <a:stretch>
            <a:fillRect/>
          </a:stretch>
        </p:blipFill>
        <p:spPr>
          <a:xfrm>
            <a:off x="463709" y="1935295"/>
            <a:ext cx="3639060" cy="4491850"/>
          </a:xfrm>
          <a:prstGeom prst="rect">
            <a:avLst/>
          </a:prstGeom>
        </p:spPr>
      </p:pic>
      <p:sp>
        <p:nvSpPr>
          <p:cNvPr id="4" name="BlokTextu 3"/>
          <p:cNvSpPr txBox="1"/>
          <p:nvPr/>
        </p:nvSpPr>
        <p:spPr>
          <a:xfrm>
            <a:off x="3104148" y="1690688"/>
            <a:ext cx="7674088" cy="369332"/>
          </a:xfrm>
          <a:prstGeom prst="rect">
            <a:avLst/>
          </a:prstGeom>
          <a:noFill/>
        </p:spPr>
        <p:txBody>
          <a:bodyPr wrap="none" rtlCol="0">
            <a:spAutoFit/>
          </a:bodyPr>
          <a:lstStyle/>
          <a:p>
            <a:r>
              <a:rPr lang="en-US"/>
              <a:t>Skuto</a:t>
            </a:r>
            <a:r>
              <a:rPr lang="sk-SK"/>
              <a:t>čná reťaz oproti tej ideálnej má konečný polomer zakrivenia na obrázku </a:t>
            </a:r>
            <a:r>
              <a:rPr lang="en-US"/>
              <a:t>(</a:t>
            </a:r>
            <a:r>
              <a:rPr lang="en-US" i="1"/>
              <a:t>R</a:t>
            </a:r>
            <a:r>
              <a:rPr lang="en-US"/>
              <a:t>)</a:t>
            </a:r>
          </a:p>
        </p:txBody>
      </p:sp>
      <p:sp>
        <p:nvSpPr>
          <p:cNvPr id="5" name="Obdĺžnik 4"/>
          <p:cNvSpPr/>
          <p:nvPr/>
        </p:nvSpPr>
        <p:spPr>
          <a:xfrm>
            <a:off x="2430379" y="4776536"/>
            <a:ext cx="397042" cy="34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a:t>
            </a:r>
          </a:p>
        </p:txBody>
      </p:sp>
      <mc:AlternateContent xmlns:mc="http://schemas.openxmlformats.org/markup-compatibility/2006" xmlns:a14="http://schemas.microsoft.com/office/drawing/2010/main">
        <mc:Choice Requires="a14">
          <p:sp>
            <p:nvSpPr>
              <p:cNvPr id="6" name="BlokTextu 5"/>
              <p:cNvSpPr txBox="1"/>
              <p:nvPr/>
            </p:nvSpPr>
            <p:spPr>
              <a:xfrm>
                <a:off x="3104148" y="2119961"/>
                <a:ext cx="7654018" cy="369332"/>
              </a:xfrm>
              <a:prstGeom prst="rect">
                <a:avLst/>
              </a:prstGeom>
              <a:noFill/>
            </p:spPr>
            <p:txBody>
              <a:bodyPr wrap="none" rtlCol="0">
                <a:spAutoFit/>
              </a:bodyPr>
              <a:lstStyle/>
              <a:p>
                <a:r>
                  <a:rPr lang="en-US"/>
                  <a:t>V naozajstnom mieste dotyku potom </a:t>
                </a:r>
                <a:r>
                  <a:rPr lang="sk-SK"/>
                  <a:t>na reťaz pôsobí reakčná sila </a:t>
                </a:r>
                <a14:m>
                  <m:oMath xmlns:m="http://schemas.openxmlformats.org/officeDocument/2006/math">
                    <m:r>
                      <a:rPr lang="sk-SK" i="1" smtClean="0">
                        <a:latin typeface="Cambria Math" panose="02040503050406030204" pitchFamily="18" charset="0"/>
                      </a:rPr>
                      <m:t>𝐹</m:t>
                    </m:r>
                  </m:oMath>
                </a14:m>
                <a:r>
                  <a:rPr lang="sk-SK"/>
                  <a:t> od podložky.</a:t>
                </a:r>
                <a:endParaRPr lang="en-US"/>
              </a:p>
            </p:txBody>
          </p:sp>
        </mc:Choice>
        <mc:Fallback xmlns="">
          <p:sp>
            <p:nvSpPr>
              <p:cNvPr id="6" name="BlokTextu 5"/>
              <p:cNvSpPr txBox="1">
                <a:spLocks noRot="1" noChangeAspect="1" noMove="1" noResize="1" noEditPoints="1" noAdjustHandles="1" noChangeArrowheads="1" noChangeShapeType="1" noTextEdit="1"/>
              </p:cNvSpPr>
              <p:nvPr/>
            </p:nvSpPr>
            <p:spPr>
              <a:xfrm>
                <a:off x="3104148" y="2119961"/>
                <a:ext cx="7654018" cy="369332"/>
              </a:xfrm>
              <a:prstGeom prst="rect">
                <a:avLst/>
              </a:prstGeom>
              <a:blipFill>
                <a:blip r:embed="rId3"/>
                <a:stretch>
                  <a:fillRect l="-637" t="-10000" r="-47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BlokTextu 6"/>
              <p:cNvSpPr txBox="1"/>
              <p:nvPr/>
            </p:nvSpPr>
            <p:spPr>
              <a:xfrm>
                <a:off x="3124218" y="2549234"/>
                <a:ext cx="8651920" cy="369332"/>
              </a:xfrm>
              <a:prstGeom prst="rect">
                <a:avLst/>
              </a:prstGeom>
              <a:noFill/>
            </p:spPr>
            <p:txBody>
              <a:bodyPr wrap="none" rtlCol="0">
                <a:spAutoFit/>
              </a:bodyPr>
              <a:lstStyle/>
              <a:p>
                <a:r>
                  <a:rPr lang="sk-SK"/>
                  <a:t>Za predpokladu, že </a:t>
                </a:r>
                <a14:m>
                  <m:oMath xmlns:m="http://schemas.openxmlformats.org/officeDocument/2006/math">
                    <m:r>
                      <a:rPr lang="sk-SK" b="0" i="0" smtClean="0">
                        <a:latin typeface="Cambria Math" panose="02040503050406030204" pitchFamily="18" charset="0"/>
                      </a:rPr>
                      <m:t> </m:t>
                    </m:r>
                    <m:r>
                      <a:rPr lang="en-US" b="0" i="1" smtClean="0">
                        <a:latin typeface="Cambria Math" panose="02040503050406030204" pitchFamily="18" charset="0"/>
                      </a:rPr>
                      <m:t>𝑦</m:t>
                    </m:r>
                    <m:r>
                      <a:rPr lang="sk-SK"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a:t> m</a:t>
                </a:r>
                <a:r>
                  <a:rPr lang="sk-SK"/>
                  <a:t>ôžeme zanedbať</a:t>
                </a:r>
                <a:r>
                  <a:rPr lang="en-US"/>
                  <a:t> hybnos</a:t>
                </a:r>
                <a:r>
                  <a:rPr lang="sk-SK"/>
                  <a:t>ť samotnej zatočenej časti.</a:t>
                </a:r>
                <a:endParaRPr lang="en-US"/>
              </a:p>
            </p:txBody>
          </p:sp>
        </mc:Choice>
        <mc:Fallback xmlns="">
          <p:sp>
            <p:nvSpPr>
              <p:cNvPr id="7" name="BlokTextu 6"/>
              <p:cNvSpPr txBox="1">
                <a:spLocks noRot="1" noChangeAspect="1" noMove="1" noResize="1" noEditPoints="1" noAdjustHandles="1" noChangeArrowheads="1" noChangeShapeType="1" noTextEdit="1"/>
              </p:cNvSpPr>
              <p:nvPr/>
            </p:nvSpPr>
            <p:spPr>
              <a:xfrm>
                <a:off x="3124218" y="2549234"/>
                <a:ext cx="8651920" cy="369332"/>
              </a:xfrm>
              <a:prstGeom prst="rect">
                <a:avLst/>
              </a:prstGeom>
              <a:blipFill>
                <a:blip r:embed="rId4"/>
                <a:stretch>
                  <a:fillRect l="-634" t="-8197" r="-42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BlokTextu 7"/>
              <p:cNvSpPr txBox="1"/>
              <p:nvPr/>
            </p:nvSpPr>
            <p:spPr>
              <a:xfrm>
                <a:off x="4870247" y="4238777"/>
                <a:ext cx="34244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𝜌</m:t>
                      </m:r>
                      <m:d>
                        <m:dPr>
                          <m:ctrlPr>
                            <a:rPr lang="en-US" i="1">
                              <a:latin typeface="Cambria Math" panose="02040503050406030204" pitchFamily="18" charset="0"/>
                            </a:rPr>
                          </m:ctrlPr>
                        </m:dPr>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𝑥</m:t>
                          </m:r>
                        </m:e>
                      </m:d>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𝜌</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𝐹</m:t>
                      </m:r>
                    </m:oMath>
                  </m:oMathPara>
                </a14:m>
                <a:endParaRPr lang="en-US"/>
              </a:p>
            </p:txBody>
          </p:sp>
        </mc:Choice>
        <mc:Fallback xmlns="">
          <p:sp>
            <p:nvSpPr>
              <p:cNvPr id="8" name="BlokTextu 7"/>
              <p:cNvSpPr txBox="1">
                <a:spLocks noRot="1" noChangeAspect="1" noMove="1" noResize="1" noEditPoints="1" noAdjustHandles="1" noChangeArrowheads="1" noChangeShapeType="1" noTextEdit="1"/>
              </p:cNvSpPr>
              <p:nvPr/>
            </p:nvSpPr>
            <p:spPr>
              <a:xfrm>
                <a:off x="4870247" y="4238777"/>
                <a:ext cx="3424464" cy="276999"/>
              </a:xfrm>
              <a:prstGeom prst="rect">
                <a:avLst/>
              </a:prstGeom>
              <a:blipFill>
                <a:blip r:embed="rId5"/>
                <a:stretch>
                  <a:fillRect l="-1246" t="-4348" r="-71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lokTextu 8"/>
              <p:cNvSpPr txBox="1"/>
              <p:nvPr/>
            </p:nvSpPr>
            <p:spPr>
              <a:xfrm>
                <a:off x="3104148" y="3315447"/>
                <a:ext cx="7543799" cy="923330"/>
              </a:xfrm>
              <a:prstGeom prst="rect">
                <a:avLst/>
              </a:prstGeom>
              <a:noFill/>
            </p:spPr>
            <p:txBody>
              <a:bodyPr wrap="square" rtlCol="0">
                <a:spAutoFit/>
              </a:bodyPr>
              <a:lstStyle/>
              <a:p>
                <a:r>
                  <a:rPr lang="sk-SK"/>
                  <a:t>Máme rovnakú pohybovú rovnicu, ale teraz z reakčnej sily priamo odseparujeme zložku, s ktorou sme sa už stretli </a:t>
                </a:r>
                <a14:m>
                  <m:oMath xmlns:m="http://schemas.openxmlformats.org/officeDocument/2006/math">
                    <m:r>
                      <a:rPr lang="en-US" b="0" i="1" smtClean="0">
                        <a:latin typeface="Cambria Math" panose="02040503050406030204" pitchFamily="18" charset="0"/>
                      </a:rPr>
                      <m:t>𝜌</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p>
                        <m:r>
                          <a:rPr lang="en-US" b="0" i="1" smtClean="0">
                            <a:latin typeface="Cambria Math" panose="02040503050406030204" pitchFamily="18" charset="0"/>
                          </a:rPr>
                          <m:t>2</m:t>
                        </m:r>
                      </m:sup>
                    </m:sSup>
                  </m:oMath>
                </a14:m>
                <a:r>
                  <a:rPr lang="en-US"/>
                  <a:t>, potom pohybov</a:t>
                </a:r>
                <a:r>
                  <a:rPr lang="sk-SK"/>
                  <a:t>á rovnica prejde na tvar</a:t>
                </a:r>
                <a:endParaRPr lang="en-US"/>
              </a:p>
            </p:txBody>
          </p:sp>
        </mc:Choice>
        <mc:Fallback xmlns="">
          <p:sp>
            <p:nvSpPr>
              <p:cNvPr id="9" name="BlokTextu 8"/>
              <p:cNvSpPr txBox="1">
                <a:spLocks noRot="1" noChangeAspect="1" noMove="1" noResize="1" noEditPoints="1" noAdjustHandles="1" noChangeArrowheads="1" noChangeShapeType="1" noTextEdit="1"/>
              </p:cNvSpPr>
              <p:nvPr/>
            </p:nvSpPr>
            <p:spPr>
              <a:xfrm>
                <a:off x="3104148" y="3315447"/>
                <a:ext cx="7543799" cy="923330"/>
              </a:xfrm>
              <a:prstGeom prst="rect">
                <a:avLst/>
              </a:prstGeom>
              <a:blipFill>
                <a:blip r:embed="rId6"/>
                <a:stretch>
                  <a:fillRect l="-646"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BlokTextu 9"/>
              <p:cNvSpPr txBox="1"/>
              <p:nvPr/>
            </p:nvSpPr>
            <p:spPr>
              <a:xfrm>
                <a:off x="3658568" y="4792775"/>
                <a:ext cx="7543799" cy="369332"/>
              </a:xfrm>
              <a:prstGeom prst="rect">
                <a:avLst/>
              </a:prstGeom>
              <a:noFill/>
            </p:spPr>
            <p:txBody>
              <a:bodyPr wrap="square" rtlCol="0">
                <a:spAutoFit/>
              </a:bodyPr>
              <a:lstStyle/>
              <a:p>
                <a:r>
                  <a:rPr lang="en-US"/>
                  <a:t>Moment hybnosti </a:t>
                </a:r>
                <a:r>
                  <a:rPr lang="sk-SK"/>
                  <a:t>„slučky“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𝜌</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1" smtClean="0">
                            <a:latin typeface="Cambria Math" panose="02040503050406030204" pitchFamily="18" charset="0"/>
                          </a:rPr>
                          <m:t>2</m:t>
                        </m:r>
                      </m:sup>
                    </m:sSup>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a:p>
            </p:txBody>
          </p:sp>
        </mc:Choice>
        <mc:Fallback xmlns="">
          <p:sp>
            <p:nvSpPr>
              <p:cNvPr id="10" name="BlokTextu 9"/>
              <p:cNvSpPr txBox="1">
                <a:spLocks noRot="1" noChangeAspect="1" noMove="1" noResize="1" noEditPoints="1" noAdjustHandles="1" noChangeArrowheads="1" noChangeShapeType="1" noTextEdit="1"/>
              </p:cNvSpPr>
              <p:nvPr/>
            </p:nvSpPr>
            <p:spPr>
              <a:xfrm>
                <a:off x="3658568" y="4792775"/>
                <a:ext cx="7543799" cy="369332"/>
              </a:xfrm>
              <a:prstGeom prst="rect">
                <a:avLst/>
              </a:prstGeom>
              <a:blipFill>
                <a:blip r:embed="rId7"/>
                <a:stretch>
                  <a:fillRect l="-64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lokTextu 10"/>
              <p:cNvSpPr txBox="1"/>
              <p:nvPr/>
            </p:nvSpPr>
            <p:spPr>
              <a:xfrm>
                <a:off x="3880669" y="5406714"/>
                <a:ext cx="7543799" cy="1206549"/>
              </a:xfrm>
              <a:prstGeom prst="rect">
                <a:avLst/>
              </a:prstGeom>
              <a:noFill/>
            </p:spPr>
            <p:txBody>
              <a:bodyPr wrap="square" rtlCol="0">
                <a:spAutoFit/>
              </a:bodyPr>
              <a:lstStyle/>
              <a:p>
                <a:r>
                  <a:rPr lang="en-US"/>
                  <a:t>Zmenu momentu hybnosti vyvol</a:t>
                </a:r>
                <a:r>
                  <a:rPr lang="sk-SK"/>
                  <a:t>ávajú dve veci </a:t>
                </a:r>
                <a:endParaRPr lang="en-US"/>
              </a:p>
              <a:p>
                <a:pPr marL="742950" lvl="1" indent="-285750">
                  <a:buFont typeface="Arial" panose="020B0604020202020204" pitchFamily="34" charset="0"/>
                  <a:buChar char="•"/>
                </a:pPr>
                <a:r>
                  <a:rPr lang="sk-SK" b="1"/>
                  <a:t>celková zmena rýchlosti reťaze </a:t>
                </a:r>
                <a:r>
                  <a:rPr lang="en-US" b="1"/>
                  <a:t>(</a:t>
                </a:r>
                <a14:m>
                  <m:oMath xmlns:m="http://schemas.openxmlformats.org/officeDocument/2006/math">
                    <m:r>
                      <a:rPr lang="en-US" b="1" i="1" smtClean="0">
                        <a:latin typeface="Cambria Math" panose="02040503050406030204" pitchFamily="18" charset="0"/>
                      </a:rPr>
                      <m:t>𝝆</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b="1"/>
                  <a:t>)</a:t>
                </a:r>
              </a:p>
              <a:p>
                <a:pPr marL="742950" lvl="1" indent="-285750">
                  <a:buFont typeface="Arial" panose="020B0604020202020204" pitchFamily="34" charset="0"/>
                  <a:buChar char="•"/>
                </a:pPr>
                <a:r>
                  <a:rPr lang="en-US" b="1"/>
                  <a:t>zastavovanie k</a:t>
                </a:r>
                <a:r>
                  <a:rPr lang="sk-SK" b="1"/>
                  <a:t>úskov reťaze počas toho ako cestujú slučkou </a:t>
                </a:r>
                <a:r>
                  <a:rPr lang="en-US" b="1"/>
                  <a:t>za </a:t>
                </a:r>
                <a:r>
                  <a:rPr lang="sk-SK" b="1"/>
                  <a:t>čas </a:t>
                </a:r>
                <a14:m>
                  <m:oMath xmlns:m="http://schemas.openxmlformats.org/officeDocument/2006/math">
                    <m:r>
                      <a:rPr lang="en-US" b="1" i="1" smtClean="0">
                        <a:latin typeface="Cambria Math" panose="02040503050406030204" pitchFamily="18" charset="0"/>
                      </a:rPr>
                      <m:t>𝒕</m:t>
                    </m:r>
                    <m:r>
                      <a:rPr lang="en-US" b="1" i="0" smtClean="0">
                        <a:latin typeface="Cambria Math" panose="02040503050406030204" pitchFamily="18" charset="0"/>
                      </a:rPr>
                      <m:t> </m:t>
                    </m:r>
                    <m:r>
                      <a:rPr lang="en-US" b="1" i="1" smtClean="0">
                        <a:latin typeface="Cambria Math" panose="02040503050406030204" pitchFamily="18" charset="0"/>
                      </a:rPr>
                      <m:t>~</m:t>
                    </m:r>
                    <m:r>
                      <a:rPr lang="en-US" b="1" i="1" smtClean="0">
                        <a:latin typeface="Cambria Math" panose="02040503050406030204" pitchFamily="18" charset="0"/>
                      </a:rPr>
                      <m:t>𝑹</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b="1"/>
                  <a:t> →</a:t>
                </a:r>
                <a:r>
                  <a:rPr lang="en-US"/>
                  <a:t>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𝐿</m:t>
                    </m:r>
                    <m:r>
                      <a:rPr lang="en-US" b="0" i="1" smtClean="0">
                        <a:latin typeface="Cambria Math" panose="02040503050406030204" pitchFamily="18" charset="0"/>
                      </a:rPr>
                      <m:t> ~</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a: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𝜌</m:t>
                        </m:r>
                        <m:r>
                          <a:rPr lang="en-US" b="0" i="0" smtClean="0">
                            <a:latin typeface="Cambria Math" panose="02040503050406030204" pitchFamily="18" charset="0"/>
                          </a:rPr>
                          <m:t> </m:t>
                        </m:r>
                        <m:r>
                          <m:rPr>
                            <m:sty m:val="p"/>
                          </m:rPr>
                          <a:rPr lang="en-US" b="0" i="0" smtClean="0">
                            <a:latin typeface="Cambria Math" panose="02040503050406030204" pitchFamily="18" charset="0"/>
                          </a:rPr>
                          <m:t>R</m:t>
                        </m:r>
                      </m:e>
                      <m:sup>
                        <m:r>
                          <a:rPr lang="en-US" b="0" i="1" smtClean="0">
                            <a:latin typeface="Cambria Math" panose="02040503050406030204" pitchFamily="18" charset="0"/>
                          </a:rPr>
                          <m:t>2</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p>
                        <m:r>
                          <a:rPr lang="en-US" i="1">
                            <a:latin typeface="Cambria Math" panose="02040503050406030204" pitchFamily="18" charset="0"/>
                          </a:rPr>
                          <m:t>2</m:t>
                        </m:r>
                      </m:sup>
                    </m:sSup>
                  </m:oMath>
                </a14:m>
                <a:r>
                  <a:rPr lang="en-US"/>
                  <a:t>	</a:t>
                </a:r>
              </a:p>
            </p:txBody>
          </p:sp>
        </mc:Choice>
        <mc:Fallback xmlns="">
          <p:sp>
            <p:nvSpPr>
              <p:cNvPr id="11" name="BlokTextu 10"/>
              <p:cNvSpPr txBox="1">
                <a:spLocks noRot="1" noChangeAspect="1" noMove="1" noResize="1" noEditPoints="1" noAdjustHandles="1" noChangeArrowheads="1" noChangeShapeType="1" noTextEdit="1"/>
              </p:cNvSpPr>
              <p:nvPr/>
            </p:nvSpPr>
            <p:spPr>
              <a:xfrm>
                <a:off x="3880669" y="5406714"/>
                <a:ext cx="7543799" cy="1206549"/>
              </a:xfrm>
              <a:prstGeom prst="rect">
                <a:avLst/>
              </a:prstGeom>
              <a:blipFill>
                <a:blip r:embed="rId8"/>
                <a:stretch>
                  <a:fillRect l="-728" t="-3030" b="-7071"/>
                </a:stretch>
              </a:blipFill>
            </p:spPr>
            <p:txBody>
              <a:bodyPr/>
              <a:lstStyle/>
              <a:p>
                <a:r>
                  <a:rPr lang="en-US">
                    <a:noFill/>
                  </a:rPr>
                  <a:t> </a:t>
                </a:r>
              </a:p>
            </p:txBody>
          </p:sp>
        </mc:Fallback>
      </mc:AlternateContent>
    </p:spTree>
    <p:extLst>
      <p:ext uri="{BB962C8B-B14F-4D97-AF65-F5344CB8AC3E}">
        <p14:creationId xmlns:p14="http://schemas.microsoft.com/office/powerpoint/2010/main" val="20303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Predstava [Hamm]</a:t>
            </a:r>
          </a:p>
        </p:txBody>
      </p:sp>
      <p:pic>
        <p:nvPicPr>
          <p:cNvPr id="3" name="Obrázok 2"/>
          <p:cNvPicPr>
            <a:picLocks noChangeAspect="1"/>
          </p:cNvPicPr>
          <p:nvPr/>
        </p:nvPicPr>
        <p:blipFill>
          <a:blip r:embed="rId2"/>
          <a:stretch>
            <a:fillRect/>
          </a:stretch>
        </p:blipFill>
        <p:spPr>
          <a:xfrm>
            <a:off x="463709" y="1935295"/>
            <a:ext cx="3639060" cy="4491850"/>
          </a:xfrm>
          <a:prstGeom prst="rect">
            <a:avLst/>
          </a:prstGeom>
        </p:spPr>
      </p:pic>
      <p:sp>
        <p:nvSpPr>
          <p:cNvPr id="5" name="Obdĺžnik 4"/>
          <p:cNvSpPr/>
          <p:nvPr/>
        </p:nvSpPr>
        <p:spPr>
          <a:xfrm>
            <a:off x="2430379" y="4776536"/>
            <a:ext cx="397042" cy="34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a:t>
            </a:r>
          </a:p>
        </p:txBody>
      </p:sp>
      <mc:AlternateContent xmlns:mc="http://schemas.openxmlformats.org/markup-compatibility/2006" xmlns:a14="http://schemas.microsoft.com/office/drawing/2010/main">
        <mc:Choice Requires="a14">
          <p:sp>
            <p:nvSpPr>
              <p:cNvPr id="11" name="BlokTextu 10"/>
              <p:cNvSpPr txBox="1"/>
              <p:nvPr/>
            </p:nvSpPr>
            <p:spPr>
              <a:xfrm>
                <a:off x="3110648" y="1690688"/>
                <a:ext cx="7543799" cy="1230209"/>
              </a:xfrm>
              <a:prstGeom prst="rect">
                <a:avLst/>
              </a:prstGeom>
              <a:noFill/>
            </p:spPr>
            <p:txBody>
              <a:bodyPr wrap="square" rtlCol="0">
                <a:spAutoFit/>
              </a:bodyPr>
              <a:lstStyle/>
              <a:p>
                <a:r>
                  <a:rPr lang="en-US"/>
                  <a:t>Zmenu momentu hybnosti vyvol</a:t>
                </a:r>
                <a:r>
                  <a:rPr lang="sk-SK"/>
                  <a:t>ávajú dve veci </a:t>
                </a:r>
                <a:endParaRPr lang="en-US"/>
              </a:p>
              <a:p>
                <a:pPr marL="742950" lvl="1" indent="-285750">
                  <a:buFont typeface="Arial" panose="020B0604020202020204" pitchFamily="34" charset="0"/>
                  <a:buChar char="•"/>
                </a:pPr>
                <a:r>
                  <a:rPr lang="sk-SK" b="1"/>
                  <a:t>celková zmena rýchlosti reťaze </a:t>
                </a:r>
                <a:r>
                  <a:rPr lang="en-US" b="1"/>
                  <a:t>(</a:t>
                </a:r>
                <a14:m>
                  <m:oMath xmlns:m="http://schemas.openxmlformats.org/officeDocument/2006/math">
                    <m:r>
                      <a:rPr lang="en-US" b="1" i="1" smtClean="0">
                        <a:latin typeface="Cambria Math" panose="02040503050406030204" pitchFamily="18" charset="0"/>
                      </a:rPr>
                      <m:t>𝝆</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b="1"/>
                  <a:t>)</a:t>
                </a:r>
              </a:p>
              <a:p>
                <a:pPr marL="742950" lvl="1" indent="-285750">
                  <a:buFont typeface="Arial" panose="020B0604020202020204" pitchFamily="34" charset="0"/>
                  <a:buChar char="•"/>
                </a:pPr>
                <a:r>
                  <a:rPr lang="en-US" b="1"/>
                  <a:t>zastavovanie k</a:t>
                </a:r>
                <a:r>
                  <a:rPr lang="sk-SK" b="1"/>
                  <a:t>úskov reťaze počas toho ako cestujú slučkou </a:t>
                </a:r>
                <a:r>
                  <a:rPr lang="en-US" b="1"/>
                  <a:t>za </a:t>
                </a:r>
                <a:r>
                  <a:rPr lang="sk-SK" b="1"/>
                  <a:t>čas </a:t>
                </a:r>
                <a14:m>
                  <m:oMath xmlns:m="http://schemas.openxmlformats.org/officeDocument/2006/math">
                    <m:r>
                      <a:rPr lang="en-US" b="1" i="1" smtClean="0">
                        <a:latin typeface="Cambria Math" panose="02040503050406030204" pitchFamily="18" charset="0"/>
                      </a:rPr>
                      <m:t>𝒕</m:t>
                    </m:r>
                    <m:r>
                      <a:rPr lang="en-US" b="1" i="0" smtClean="0">
                        <a:latin typeface="Cambria Math" panose="02040503050406030204" pitchFamily="18" charset="0"/>
                      </a:rPr>
                      <m:t> </m:t>
                    </m:r>
                    <m:r>
                      <a:rPr lang="en-US" b="1" i="1" smtClean="0">
                        <a:latin typeface="Cambria Math" panose="02040503050406030204" pitchFamily="18" charset="0"/>
                      </a:rPr>
                      <m:t>~</m:t>
                    </m:r>
                    <m:r>
                      <a:rPr lang="en-US" b="1" i="1" smtClean="0">
                        <a:latin typeface="Cambria Math" panose="02040503050406030204" pitchFamily="18" charset="0"/>
                      </a:rPr>
                      <m:t>𝑹</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b="1"/>
                  <a:t> →</a:t>
                </a:r>
                <a:r>
                  <a:rPr lang="en-US"/>
                  <a:t>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𝐿</m:t>
                    </m:r>
                    <m:r>
                      <a:rPr lang="en-US" b="0" i="1" smtClean="0">
                        <a:latin typeface="Cambria Math" panose="02040503050406030204" pitchFamily="18" charset="0"/>
                      </a:rPr>
                      <m:t> ~</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a:t> = </a:t>
                </a:r>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𝑅</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p>
                        <m:r>
                          <a:rPr lang="en-US" i="1">
                            <a:latin typeface="Cambria Math" panose="02040503050406030204" pitchFamily="18" charset="0"/>
                          </a:rPr>
                          <m:t>2</m:t>
                        </m:r>
                      </m:sup>
                    </m:sSup>
                  </m:oMath>
                </a14:m>
                <a:r>
                  <a:rPr lang="en-US"/>
                  <a:t>	</a:t>
                </a:r>
              </a:p>
            </p:txBody>
          </p:sp>
        </mc:Choice>
        <mc:Fallback xmlns="">
          <p:sp>
            <p:nvSpPr>
              <p:cNvPr id="11" name="BlokTextu 10"/>
              <p:cNvSpPr txBox="1">
                <a:spLocks noRot="1" noChangeAspect="1" noMove="1" noResize="1" noEditPoints="1" noAdjustHandles="1" noChangeArrowheads="1" noChangeShapeType="1" noTextEdit="1"/>
              </p:cNvSpPr>
              <p:nvPr/>
            </p:nvSpPr>
            <p:spPr>
              <a:xfrm>
                <a:off x="3110648" y="1690688"/>
                <a:ext cx="7543799" cy="1230209"/>
              </a:xfrm>
              <a:prstGeom prst="rect">
                <a:avLst/>
              </a:prstGeom>
              <a:blipFill>
                <a:blip r:embed="rId3"/>
                <a:stretch>
                  <a:fillRect l="-646" t="-2475" b="-49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BlokTextu 11"/>
              <p:cNvSpPr txBox="1"/>
              <p:nvPr/>
            </p:nvSpPr>
            <p:spPr>
              <a:xfrm>
                <a:off x="4018548" y="3222149"/>
                <a:ext cx="3068053" cy="443326"/>
              </a:xfrm>
              <a:prstGeom prst="rect">
                <a:avLst/>
              </a:prstGeom>
              <a:noFill/>
            </p:spPr>
            <p:txBody>
              <a:bodyPr wrap="square" lIns="0" tIns="0" rIns="0" bIns="0" rtlCol="0">
                <a:spAutoFit/>
              </a:bodyPr>
              <a:lstStyle/>
              <a:p>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𝑑𝐿</m:t>
                        </m:r>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r>
                      <a:rPr lang="en-US" sz="2000" b="0" i="1" smtClean="0">
                        <a:latin typeface="Cambria Math" panose="02040503050406030204" pitchFamily="18" charset="0"/>
                      </a:rPr>
                      <m:t>𝐹𝑅</m:t>
                    </m:r>
                    <m:r>
                      <a:rPr lang="en-US" sz="2000" b="0" i="1" smtClean="0">
                        <a:latin typeface="Cambria Math" panose="02040503050406030204" pitchFamily="18" charset="0"/>
                      </a:rPr>
                      <m:t>~ </m:t>
                    </m:r>
                    <m:r>
                      <a:rPr lang="en-US" sz="2000" b="0" i="1">
                        <a:latin typeface="Cambria Math" panose="02040503050406030204" pitchFamily="18" charset="0"/>
                      </a:rPr>
                      <m:t>𝜌</m:t>
                    </m:r>
                    <m:sSup>
                      <m:sSupPr>
                        <m:ctrlPr>
                          <a:rPr lang="en-US" sz="2000" i="1">
                            <a:latin typeface="Cambria Math" panose="02040503050406030204" pitchFamily="18" charset="0"/>
                          </a:rPr>
                        </m:ctrlPr>
                      </m:sSupPr>
                      <m:e>
                        <m:r>
                          <a:rPr lang="en-US" sz="2000" b="0" i="1">
                            <a:latin typeface="Cambria Math" panose="02040503050406030204" pitchFamily="18" charset="0"/>
                          </a:rPr>
                          <m:t>𝑅</m:t>
                        </m:r>
                      </m:e>
                      <m:sup>
                        <m:r>
                          <a:rPr lang="en-US" sz="2000" b="0" i="1">
                            <a:latin typeface="Cambria Math" panose="02040503050406030204" pitchFamily="18" charset="0"/>
                          </a:rPr>
                          <m:t>2</m:t>
                        </m:r>
                      </m:sup>
                    </m:sSup>
                    <m:acc>
                      <m:accPr>
                        <m:chr m:val="̈"/>
                        <m:ctrlPr>
                          <a:rPr lang="en-US" sz="2000" i="1">
                            <a:latin typeface="Cambria Math" panose="02040503050406030204" pitchFamily="18" charset="0"/>
                          </a:rPr>
                        </m:ctrlPr>
                      </m:accPr>
                      <m:e>
                        <m:r>
                          <a:rPr lang="en-US" sz="2000" b="0" i="1">
                            <a:latin typeface="Cambria Math" panose="02040503050406030204" pitchFamily="18" charset="0"/>
                          </a:rPr>
                          <m:t>𝑥</m:t>
                        </m:r>
                      </m:e>
                    </m:acc>
                  </m:oMath>
                </a14:m>
                <a:r>
                  <a:rPr lang="en-US" sz="2000"/>
                  <a:t>+ </a:t>
                </a:r>
                <a14:m>
                  <m:oMath xmlns:m="http://schemas.openxmlformats.org/officeDocument/2006/math">
                    <m:r>
                      <a:rPr lang="en-US" sz="2000" b="0" i="1" smtClean="0">
                        <a:latin typeface="Cambria Math" panose="02040503050406030204" pitchFamily="18" charset="0"/>
                      </a:rPr>
                      <m:t>𝜌</m:t>
                    </m:r>
                    <m:r>
                      <a:rPr lang="en-US" sz="2000" b="0" i="1" smtClean="0">
                        <a:latin typeface="Cambria Math" panose="02040503050406030204" pitchFamily="18" charset="0"/>
                      </a:rPr>
                      <m:t>𝑅</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p>
                        <m:r>
                          <a:rPr lang="en-US" sz="2000" i="1">
                            <a:latin typeface="Cambria Math" panose="02040503050406030204" pitchFamily="18" charset="0"/>
                          </a:rPr>
                          <m:t>2</m:t>
                        </m:r>
                      </m:sup>
                    </m:sSup>
                  </m:oMath>
                </a14:m>
                <a:endParaRPr lang="en-US"/>
              </a:p>
            </p:txBody>
          </p:sp>
        </mc:Choice>
        <mc:Fallback xmlns="">
          <p:sp>
            <p:nvSpPr>
              <p:cNvPr id="12" name="BlokTextu 11"/>
              <p:cNvSpPr txBox="1">
                <a:spLocks noRot="1" noChangeAspect="1" noMove="1" noResize="1" noEditPoints="1" noAdjustHandles="1" noChangeArrowheads="1" noChangeShapeType="1" noTextEdit="1"/>
              </p:cNvSpPr>
              <p:nvPr/>
            </p:nvSpPr>
            <p:spPr>
              <a:xfrm>
                <a:off x="4018548" y="3222149"/>
                <a:ext cx="3068053" cy="443326"/>
              </a:xfrm>
              <a:prstGeom prst="rect">
                <a:avLst/>
              </a:prstGeom>
              <a:blipFill>
                <a:blip r:embed="rId4"/>
                <a:stretch>
                  <a:fillRect t="-1389" b="-20833"/>
                </a:stretch>
              </a:blipFill>
            </p:spPr>
            <p:txBody>
              <a:bodyPr/>
              <a:lstStyle/>
              <a:p>
                <a:r>
                  <a:rPr lang="en-US">
                    <a:noFill/>
                  </a:rPr>
                  <a:t> </a:t>
                </a:r>
              </a:p>
            </p:txBody>
          </p:sp>
        </mc:Fallback>
      </mc:AlternateContent>
      <p:sp>
        <p:nvSpPr>
          <p:cNvPr id="13" name="Plus 12"/>
          <p:cNvSpPr/>
          <p:nvPr/>
        </p:nvSpPr>
        <p:spPr>
          <a:xfrm>
            <a:off x="6713621" y="3222149"/>
            <a:ext cx="481263" cy="443326"/>
          </a:xfrm>
          <a:prstGeom prst="mathPlu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BlokTextu 13"/>
              <p:cNvSpPr txBox="1"/>
              <p:nvPr/>
            </p:nvSpPr>
            <p:spPr>
              <a:xfrm>
                <a:off x="7522006" y="3305312"/>
                <a:ext cx="34244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𝜌</m:t>
                      </m:r>
                      <m:d>
                        <m:dPr>
                          <m:ctrlPr>
                            <a:rPr lang="en-US" i="1">
                              <a:latin typeface="Cambria Math" panose="02040503050406030204" pitchFamily="18" charset="0"/>
                            </a:rPr>
                          </m:ctrlPr>
                        </m:dPr>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𝑥</m:t>
                          </m:r>
                        </m:e>
                      </m:d>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𝜌</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𝐹</m:t>
                      </m:r>
                    </m:oMath>
                  </m:oMathPara>
                </a14:m>
                <a:endParaRPr lang="en-US"/>
              </a:p>
            </p:txBody>
          </p:sp>
        </mc:Choice>
        <mc:Fallback xmlns="">
          <p:sp>
            <p:nvSpPr>
              <p:cNvPr id="14" name="BlokTextu 13"/>
              <p:cNvSpPr txBox="1">
                <a:spLocks noRot="1" noChangeAspect="1" noMove="1" noResize="1" noEditPoints="1" noAdjustHandles="1" noChangeArrowheads="1" noChangeShapeType="1" noTextEdit="1"/>
              </p:cNvSpPr>
              <p:nvPr/>
            </p:nvSpPr>
            <p:spPr>
              <a:xfrm>
                <a:off x="7522006" y="3305312"/>
                <a:ext cx="3424464" cy="276999"/>
              </a:xfrm>
              <a:prstGeom prst="rect">
                <a:avLst/>
              </a:prstGeom>
              <a:blipFill>
                <a:blip r:embed="rId5"/>
                <a:stretch>
                  <a:fillRect l="-1246" t="-4348" r="-71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BlokTextu 15"/>
              <p:cNvSpPr txBox="1"/>
              <p:nvPr/>
            </p:nvSpPr>
            <p:spPr>
              <a:xfrm>
                <a:off x="4487596" y="4171562"/>
                <a:ext cx="2394951"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sk-SK" b="0" i="1" smtClean="0">
                          <a:latin typeface="Cambria Math" panose="02040503050406030204" pitchFamily="18" charset="0"/>
                        </a:rPr>
                        <m:t>=</m:t>
                      </m:r>
                      <m:r>
                        <a:rPr lang="sk-SK"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e>
                            <m:sup>
                              <m:r>
                                <a:rPr lang="en-US" i="1">
                                  <a:solidFill>
                                    <a:schemeClr val="tx1"/>
                                  </a:solidFill>
                                  <a:latin typeface="Cambria Math" panose="02040503050406030204" pitchFamily="18" charset="0"/>
                                </a:rPr>
                                <m:t>2</m:t>
                              </m:r>
                            </m:sup>
                          </m:sSup>
                        </m:num>
                        <m:den>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a:p>
            </p:txBody>
          </p:sp>
        </mc:Choice>
        <mc:Fallback xmlns="">
          <p:sp>
            <p:nvSpPr>
              <p:cNvPr id="16" name="BlokTextu 15"/>
              <p:cNvSpPr txBox="1">
                <a:spLocks noRot="1" noChangeAspect="1" noMove="1" noResize="1" noEditPoints="1" noAdjustHandles="1" noChangeArrowheads="1" noChangeShapeType="1" noTextEdit="1"/>
              </p:cNvSpPr>
              <p:nvPr/>
            </p:nvSpPr>
            <p:spPr>
              <a:xfrm>
                <a:off x="4487596" y="4171562"/>
                <a:ext cx="2394951" cy="6049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BlokTextu 16"/>
              <p:cNvSpPr txBox="1"/>
              <p:nvPr/>
            </p:nvSpPr>
            <p:spPr>
              <a:xfrm>
                <a:off x="7341752" y="4212355"/>
                <a:ext cx="4042611" cy="646331"/>
              </a:xfrm>
              <a:prstGeom prst="rect">
                <a:avLst/>
              </a:prstGeom>
              <a:noFill/>
            </p:spPr>
            <p:txBody>
              <a:bodyPr wrap="square" rtlCol="0">
                <a:spAutoFit/>
              </a:bodyPr>
              <a:lstStyle/>
              <a:p>
                <a:r>
                  <a:rPr lang="en-US"/>
                  <a:t>Kde </a:t>
                </a:r>
                <a14:m>
                  <m:oMath xmlns:m="http://schemas.openxmlformats.org/officeDocument/2006/math">
                    <m:r>
                      <a:rPr lang="en-US" b="0" i="1" smtClean="0">
                        <a:latin typeface="Cambria Math" panose="02040503050406030204" pitchFamily="18" charset="0"/>
                      </a:rPr>
                      <m:t>𝛾</m:t>
                    </m:r>
                  </m:oMath>
                </a14:m>
                <a:r>
                  <a:rPr lang="en-US"/>
                  <a:t> nazvali geometrick</a:t>
                </a:r>
                <a:r>
                  <a:rPr lang="sk-SK"/>
                  <a:t>ým faktorom v článku </a:t>
                </a:r>
                <a:r>
                  <a:rPr lang="en-US"/>
                  <a:t>– vo</a:t>
                </a:r>
                <a:r>
                  <a:rPr lang="sk-SK"/>
                  <a:t>ľný parameter pre danú reťaz</a:t>
                </a:r>
                <a:endParaRPr lang="en-US"/>
              </a:p>
            </p:txBody>
          </p:sp>
        </mc:Choice>
        <mc:Fallback xmlns="">
          <p:sp>
            <p:nvSpPr>
              <p:cNvPr id="17" name="BlokTextu 16"/>
              <p:cNvSpPr txBox="1">
                <a:spLocks noRot="1" noChangeAspect="1" noMove="1" noResize="1" noEditPoints="1" noAdjustHandles="1" noChangeArrowheads="1" noChangeShapeType="1" noTextEdit="1"/>
              </p:cNvSpPr>
              <p:nvPr/>
            </p:nvSpPr>
            <p:spPr>
              <a:xfrm>
                <a:off x="7341752" y="4212355"/>
                <a:ext cx="4042611" cy="646331"/>
              </a:xfrm>
              <a:prstGeom prst="rect">
                <a:avLst/>
              </a:prstGeom>
              <a:blipFill>
                <a:blip r:embed="rId7"/>
                <a:stretch>
                  <a:fillRect l="-1205" t="-4717" b="-14151"/>
                </a:stretch>
              </a:blipFill>
            </p:spPr>
            <p:txBody>
              <a:bodyPr/>
              <a:lstStyle/>
              <a:p>
                <a:r>
                  <a:rPr lang="en-US">
                    <a:noFill/>
                  </a:rPr>
                  <a:t> </a:t>
                </a:r>
              </a:p>
            </p:txBody>
          </p:sp>
        </mc:Fallback>
      </mc:AlternateContent>
      <p:sp>
        <p:nvSpPr>
          <p:cNvPr id="18" name="BlokTextu 17"/>
          <p:cNvSpPr txBox="1"/>
          <p:nvPr/>
        </p:nvSpPr>
        <p:spPr>
          <a:xfrm>
            <a:off x="3725018" y="5280099"/>
            <a:ext cx="7981708" cy="646331"/>
          </a:xfrm>
          <a:prstGeom prst="rect">
            <a:avLst/>
          </a:prstGeom>
          <a:noFill/>
        </p:spPr>
        <p:txBody>
          <a:bodyPr wrap="square" rtlCol="0">
            <a:spAutoFit/>
          </a:bodyPr>
          <a:lstStyle/>
          <a:p>
            <a:r>
              <a:rPr lang="sk-SK"/>
              <a:t>Napriek rozdielnemu modelu sme však dostali rovnakú pohybovú rovnicu ... Až na to ako teraz interpretujeme konštanty vystupujúce v nej ... Riešenie bude rovnaké</a:t>
            </a:r>
            <a:endParaRPr lang="en-US"/>
          </a:p>
        </p:txBody>
      </p:sp>
    </p:spTree>
    <p:extLst>
      <p:ext uri="{BB962C8B-B14F-4D97-AF65-F5344CB8AC3E}">
        <p14:creationId xmlns:p14="http://schemas.microsoft.com/office/powerpoint/2010/main" val="29053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Zaujímavé pozorovanie</a:t>
            </a:r>
            <a:r>
              <a:rPr lang="en-US"/>
              <a:t> [Hamm]</a:t>
            </a:r>
          </a:p>
        </p:txBody>
      </p:sp>
      <p:sp>
        <p:nvSpPr>
          <p:cNvPr id="3" name="BlokTextu 2"/>
          <p:cNvSpPr txBox="1"/>
          <p:nvPr/>
        </p:nvSpPr>
        <p:spPr>
          <a:xfrm>
            <a:off x="697832" y="1690688"/>
            <a:ext cx="10381368" cy="646331"/>
          </a:xfrm>
          <a:prstGeom prst="rect">
            <a:avLst/>
          </a:prstGeom>
          <a:noFill/>
        </p:spPr>
        <p:txBody>
          <a:bodyPr wrap="none" rtlCol="0">
            <a:spAutoFit/>
          </a:bodyPr>
          <a:lstStyle/>
          <a:p>
            <a:pPr marL="285750" indent="-285750">
              <a:buFont typeface="Arial" panose="020B0604020202020204" pitchFamily="34" charset="0"/>
              <a:buChar char="•"/>
            </a:pPr>
            <a:r>
              <a:rPr lang="sk-SK"/>
              <a:t>Hamm sa ešte skúsil v článku zamyslieť, či by sa pozorovaný efekt nedal vysvetliť inak ...</a:t>
            </a:r>
          </a:p>
          <a:p>
            <a:pPr marL="285750" indent="-285750">
              <a:buFont typeface="Arial" panose="020B0604020202020204" pitchFamily="34" charset="0"/>
              <a:buChar char="•"/>
            </a:pPr>
            <a:r>
              <a:rPr lang="sk-SK"/>
              <a:t>Jeho retiazka mala pružné spoje, ktoré majú svoju pružnú tuhosť ... </a:t>
            </a:r>
            <a:r>
              <a:rPr lang="sk-SK" b="1"/>
              <a:t>efekt slinky </a:t>
            </a:r>
            <a:r>
              <a:rPr lang="en-US" b="1"/>
              <a:t>(</a:t>
            </a:r>
            <a:r>
              <a:rPr lang="sk-SK" b="1"/>
              <a:t>úloha z TMF </a:t>
            </a:r>
            <a:r>
              <a:rPr lang="en-US" b="1"/>
              <a:t>z roku 2006)</a:t>
            </a:r>
          </a:p>
        </p:txBody>
      </p:sp>
      <p:pic>
        <p:nvPicPr>
          <p:cNvPr id="4" name="Obrázok 3"/>
          <p:cNvPicPr>
            <a:picLocks noChangeAspect="1"/>
          </p:cNvPicPr>
          <p:nvPr/>
        </p:nvPicPr>
        <p:blipFill>
          <a:blip r:embed="rId2"/>
          <a:stretch>
            <a:fillRect/>
          </a:stretch>
        </p:blipFill>
        <p:spPr>
          <a:xfrm>
            <a:off x="838200" y="2458201"/>
            <a:ext cx="4172603" cy="4074946"/>
          </a:xfrm>
          <a:prstGeom prst="rect">
            <a:avLst/>
          </a:prstGeom>
        </p:spPr>
      </p:pic>
      <p:sp>
        <p:nvSpPr>
          <p:cNvPr id="5" name="BlokTextu 4"/>
          <p:cNvSpPr txBox="1"/>
          <p:nvPr/>
        </p:nvSpPr>
        <p:spPr>
          <a:xfrm>
            <a:off x="5342022" y="3554298"/>
            <a:ext cx="6137167" cy="1477328"/>
          </a:xfrm>
          <a:prstGeom prst="rect">
            <a:avLst/>
          </a:prstGeom>
          <a:noFill/>
        </p:spPr>
        <p:txBody>
          <a:bodyPr wrap="square" rtlCol="0">
            <a:spAutoFit/>
          </a:bodyPr>
          <a:lstStyle/>
          <a:p>
            <a:pPr marL="285750" indent="-285750">
              <a:buFont typeface="Arial" panose="020B0604020202020204" pitchFamily="34" charset="0"/>
              <a:buChar char="•"/>
            </a:pPr>
            <a:r>
              <a:rPr lang="en-US"/>
              <a:t>Jednoduch</a:t>
            </a:r>
            <a:r>
              <a:rPr lang="sk-SK"/>
              <a:t>é rádové odhady však ukážu, že kinetická energia, ktorá sa získa z vnútorných stupňov voľnosti </a:t>
            </a:r>
            <a:r>
              <a:rPr lang="en-US"/>
              <a:t>(pru</a:t>
            </a:r>
            <a:r>
              <a:rPr lang="sk-SK"/>
              <a:t>žné spoje medzi guličkami</a:t>
            </a:r>
            <a:r>
              <a:rPr lang="en-US"/>
              <a:t>)</a:t>
            </a:r>
            <a:r>
              <a:rPr lang="sk-SK"/>
              <a:t> spôsobuje síce nejakú ale rádovo menšiu rýchlosť retiazky, ktorá by bola potrebná na vysvetlenie javu. </a:t>
            </a:r>
          </a:p>
          <a:p>
            <a:pPr marL="285750" indent="-285750">
              <a:buFont typeface="Arial" panose="020B0604020202020204" pitchFamily="34" charset="0"/>
              <a:buChar char="•"/>
            </a:pPr>
            <a:r>
              <a:rPr lang="sk-SK" b="1"/>
              <a:t>Preto Hamm verí, že </a:t>
            </a:r>
            <a:r>
              <a:rPr lang="sk-SK"/>
              <a:t>to čo počíta </a:t>
            </a:r>
            <a:r>
              <a:rPr lang="sk-SK" b="1"/>
              <a:t>má naozaj zmysel</a:t>
            </a:r>
            <a:r>
              <a:rPr lang="en-US" b="1"/>
              <a:t> </a:t>
            </a:r>
            <a:r>
              <a:rPr lang="en-US" b="1">
                <a:sym typeface="Wingdings" panose="05000000000000000000" pitchFamily="2" charset="2"/>
              </a:rPr>
              <a:t></a:t>
            </a:r>
            <a:endParaRPr lang="en-US" b="1"/>
          </a:p>
        </p:txBody>
      </p:sp>
    </p:spTree>
    <p:extLst>
      <p:ext uri="{BB962C8B-B14F-4D97-AF65-F5344CB8AC3E}">
        <p14:creationId xmlns:p14="http://schemas.microsoft.com/office/powerpoint/2010/main" val="39962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a:solidFill>
                  <a:schemeClr val="accent1">
                    <a:lumMod val="75000"/>
                  </a:schemeClr>
                </a:solidFill>
              </a:rPr>
              <a:t>6. R</a:t>
            </a:r>
            <a:r>
              <a:rPr lang="sk-SK" b="1">
                <a:solidFill>
                  <a:schemeClr val="accent1">
                    <a:lumMod val="75000"/>
                  </a:schemeClr>
                </a:solidFill>
              </a:rPr>
              <a:t>ýchla reťaz </a:t>
            </a:r>
            <a:r>
              <a:rPr lang="en-US" b="1">
                <a:solidFill>
                  <a:schemeClr val="accent1">
                    <a:lumMod val="75000"/>
                  </a:schemeClr>
                </a:solidFill>
              </a:rPr>
              <a:t>- zadanie</a:t>
            </a:r>
          </a:p>
        </p:txBody>
      </p:sp>
      <p:sp>
        <p:nvSpPr>
          <p:cNvPr id="3" name="Zástupný objekt pre obsah 2"/>
          <p:cNvSpPr>
            <a:spLocks noGrp="1"/>
          </p:cNvSpPr>
          <p:nvPr>
            <p:ph idx="1"/>
          </p:nvPr>
        </p:nvSpPr>
        <p:spPr>
          <a:xfrm>
            <a:off x="838201" y="1825625"/>
            <a:ext cx="7538048" cy="4351338"/>
          </a:xfrm>
        </p:spPr>
        <p:txBody>
          <a:bodyPr>
            <a:normAutofit/>
          </a:bodyPr>
          <a:lstStyle/>
          <a:p>
            <a:pPr marL="0" indent="0">
              <a:buNone/>
            </a:pPr>
            <a:r>
              <a:rPr lang="sk-SK" sz="2000"/>
              <a:t>Reťaz striedavo naklonených drevených paličiek upevnených na dvoch šnúrkach (obrázok) pustíme. Ak reťaz dopadá na podložku, jej pád je rýchlejší než voľný pád. Preskúmajte tento jav a tiež to, ako pohyb ovplyvňujú relevantné parametre.</a:t>
            </a:r>
            <a:br>
              <a:rPr lang="sk-SK"/>
            </a:br>
            <a:endParaRPr lang="en-US"/>
          </a:p>
          <a:p>
            <a:pPr marL="0" indent="0">
              <a:buNone/>
            </a:pPr>
            <a:endParaRPr lang="en-US" sz="2000"/>
          </a:p>
          <a:p>
            <a:pPr marL="0" indent="0" algn="just">
              <a:buNone/>
            </a:pPr>
            <a:r>
              <a:rPr lang="en-US" sz="2000"/>
              <a:t>A chain consisting of wooden blocks inclined relative to the vertical and connected by two threads (see Figure) is suspended vertically and then released. Compared to free fall, the chain falls faster when it is dropped onto a horizontal surface. Explain this phenomenon and investigate how the relevant parameters affect the motion. </a:t>
            </a:r>
          </a:p>
        </p:txBody>
      </p:sp>
      <p:pic>
        <p:nvPicPr>
          <p:cNvPr id="4" name="Obrázok 3"/>
          <p:cNvPicPr>
            <a:picLocks noChangeAspect="1"/>
          </p:cNvPicPr>
          <p:nvPr/>
        </p:nvPicPr>
        <p:blipFill>
          <a:blip r:embed="rId2"/>
          <a:stretch>
            <a:fillRect/>
          </a:stretch>
        </p:blipFill>
        <p:spPr>
          <a:xfrm>
            <a:off x="8788778" y="1618591"/>
            <a:ext cx="2301198" cy="4147508"/>
          </a:xfrm>
          <a:prstGeom prst="rect">
            <a:avLst/>
          </a:prstGeom>
        </p:spPr>
      </p:pic>
    </p:spTree>
    <p:extLst>
      <p:ext uri="{BB962C8B-B14F-4D97-AF65-F5344CB8AC3E}">
        <p14:creationId xmlns:p14="http://schemas.microsoft.com/office/powerpoint/2010/main" val="372800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Experiment </a:t>
            </a:r>
            <a:r>
              <a:rPr lang="en-US"/>
              <a:t>[Hamm]</a:t>
            </a:r>
          </a:p>
        </p:txBody>
      </p:sp>
      <p:pic>
        <p:nvPicPr>
          <p:cNvPr id="4" name="Obrázok 3"/>
          <p:cNvPicPr>
            <a:picLocks noChangeAspect="1"/>
          </p:cNvPicPr>
          <p:nvPr/>
        </p:nvPicPr>
        <p:blipFill>
          <a:blip r:embed="rId2"/>
          <a:stretch>
            <a:fillRect/>
          </a:stretch>
        </p:blipFill>
        <p:spPr>
          <a:xfrm>
            <a:off x="1407694" y="1446700"/>
            <a:ext cx="8994358" cy="5411300"/>
          </a:xfrm>
          <a:prstGeom prst="rect">
            <a:avLst/>
          </a:prstGeom>
        </p:spPr>
      </p:pic>
    </p:spTree>
    <p:extLst>
      <p:ext uri="{BB962C8B-B14F-4D97-AF65-F5344CB8AC3E}">
        <p14:creationId xmlns:p14="http://schemas.microsoft.com/office/powerpoint/2010/main" val="48339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V</a:t>
            </a:r>
            <a:r>
              <a:rPr lang="sk-SK"/>
              <a:t>ýsledky</a:t>
            </a:r>
            <a:r>
              <a:rPr lang="en-US"/>
              <a:t> [Hamm]</a:t>
            </a:r>
          </a:p>
        </p:txBody>
      </p:sp>
      <p:pic>
        <p:nvPicPr>
          <p:cNvPr id="3" name="Obrázok 2"/>
          <p:cNvPicPr>
            <a:picLocks noChangeAspect="1"/>
          </p:cNvPicPr>
          <p:nvPr/>
        </p:nvPicPr>
        <p:blipFill rotWithShape="1">
          <a:blip r:embed="rId2"/>
          <a:srcRect l="15686" t="26725" r="74851" b="60356"/>
          <a:stretch/>
        </p:blipFill>
        <p:spPr>
          <a:xfrm>
            <a:off x="1006817" y="3233699"/>
            <a:ext cx="3721768" cy="1670081"/>
          </a:xfrm>
          <a:prstGeom prst="rect">
            <a:avLst/>
          </a:prstGeom>
        </p:spPr>
      </p:pic>
      <p:sp>
        <p:nvSpPr>
          <p:cNvPr id="4" name="BlokTextu 3"/>
          <p:cNvSpPr txBox="1"/>
          <p:nvPr/>
        </p:nvSpPr>
        <p:spPr>
          <a:xfrm>
            <a:off x="581760" y="2085846"/>
            <a:ext cx="4571883" cy="923330"/>
          </a:xfrm>
          <a:prstGeom prst="rect">
            <a:avLst/>
          </a:prstGeom>
          <a:noFill/>
        </p:spPr>
        <p:txBody>
          <a:bodyPr wrap="square" rtlCol="0">
            <a:spAutoFit/>
          </a:bodyPr>
          <a:lstStyle/>
          <a:p>
            <a:pPr algn="ctr"/>
            <a:r>
              <a:rPr lang="en-US"/>
              <a:t>Hamm sk</a:t>
            </a:r>
            <a:r>
              <a:rPr lang="sk-SK"/>
              <a:t>úšal rôzne retiazky, fungovalo to len s tou hustou, kde sú guličky „pevne“ </a:t>
            </a:r>
          </a:p>
          <a:p>
            <a:pPr algn="ctr"/>
            <a:r>
              <a:rPr lang="sk-SK"/>
              <a:t>spojené väzbami </a:t>
            </a:r>
            <a:endParaRPr lang="en-US"/>
          </a:p>
        </p:txBody>
      </p:sp>
      <p:pic>
        <p:nvPicPr>
          <p:cNvPr id="5" name="Obrázok 4"/>
          <p:cNvPicPr>
            <a:picLocks noChangeAspect="1"/>
          </p:cNvPicPr>
          <p:nvPr/>
        </p:nvPicPr>
        <p:blipFill>
          <a:blip r:embed="rId3"/>
          <a:stretch>
            <a:fillRect/>
          </a:stretch>
        </p:blipFill>
        <p:spPr>
          <a:xfrm>
            <a:off x="5465565" y="2443692"/>
            <a:ext cx="6360159" cy="3490730"/>
          </a:xfrm>
          <a:prstGeom prst="rect">
            <a:avLst/>
          </a:prstGeom>
        </p:spPr>
      </p:pic>
      <p:sp>
        <p:nvSpPr>
          <p:cNvPr id="6" name="BlokTextu 5"/>
          <p:cNvSpPr txBox="1"/>
          <p:nvPr/>
        </p:nvSpPr>
        <p:spPr>
          <a:xfrm>
            <a:off x="5890623" y="1785057"/>
            <a:ext cx="6301377" cy="923330"/>
          </a:xfrm>
          <a:prstGeom prst="rect">
            <a:avLst/>
          </a:prstGeom>
          <a:noFill/>
        </p:spPr>
        <p:txBody>
          <a:bodyPr wrap="square" rtlCol="0">
            <a:spAutoFit/>
          </a:bodyPr>
          <a:lstStyle/>
          <a:p>
            <a:r>
              <a:rPr lang="sk-SK"/>
              <a:t>... ale zvolil iný prístup. Veľmi citlivými váhami meral reakčnú silu od retiazky ako funkciu času. Zistil, že sila je väčšia ako v prípade voľného pádu</a:t>
            </a:r>
            <a:endParaRPr lang="en-US"/>
          </a:p>
        </p:txBody>
      </p:sp>
    </p:spTree>
    <p:extLst>
      <p:ext uri="{BB962C8B-B14F-4D97-AF65-F5344CB8AC3E}">
        <p14:creationId xmlns:p14="http://schemas.microsoft.com/office/powerpoint/2010/main" val="194239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Čo teda s úlohou</a:t>
            </a:r>
            <a:r>
              <a:rPr lang="en-US"/>
              <a:t>?</a:t>
            </a:r>
          </a:p>
        </p:txBody>
      </p:sp>
      <mc:AlternateContent xmlns:mc="http://schemas.openxmlformats.org/markup-compatibility/2006" xmlns:a14="http://schemas.microsoft.com/office/drawing/2010/main">
        <mc:Choice Requires="a14">
          <p:sp>
            <p:nvSpPr>
              <p:cNvPr id="3" name="BlokTextu 2"/>
              <p:cNvSpPr txBox="1"/>
              <p:nvPr/>
            </p:nvSpPr>
            <p:spPr>
              <a:xfrm>
                <a:off x="930562" y="1577236"/>
                <a:ext cx="10162554" cy="4874861"/>
              </a:xfrm>
              <a:prstGeom prst="rect">
                <a:avLst/>
              </a:prstGeom>
              <a:noFill/>
            </p:spPr>
            <p:txBody>
              <a:bodyPr wrap="square" rtlCol="0">
                <a:spAutoFit/>
              </a:bodyPr>
              <a:lstStyle/>
              <a:p>
                <a:pPr marL="285750" indent="-285750">
                  <a:buFont typeface="Arial" panose="020B0604020202020204" pitchFamily="34" charset="0"/>
                  <a:buChar char="•"/>
                </a:pPr>
                <a:r>
                  <a:rPr lang="sk-SK" sz="2000"/>
                  <a:t>Čo znamenajú tieto výsledky</a:t>
                </a:r>
                <a:r>
                  <a:rPr lang="en-US" sz="2000"/>
                  <a:t>?</a:t>
                </a:r>
              </a:p>
              <a:p>
                <a:pPr marL="285750" indent="-285750">
                  <a:buFont typeface="Arial" panose="020B0604020202020204" pitchFamily="34" charset="0"/>
                  <a:buChar char="•"/>
                </a:pPr>
                <a:r>
                  <a:rPr lang="sk-SK" sz="2000"/>
                  <a:t>Čo hovorí o teórii, že v skutočnosti leží experimentálna krivka pod teoretickou</a:t>
                </a:r>
                <a:r>
                  <a:rPr lang="en-US" sz="2000"/>
                  <a:t>?</a:t>
                </a:r>
              </a:p>
              <a:p>
                <a:pPr marL="285750" indent="-285750">
                  <a:buFont typeface="Arial" panose="020B0604020202020204" pitchFamily="34" charset="0"/>
                  <a:buChar char="•"/>
                </a:pPr>
                <a:r>
                  <a:rPr lang="en-US" sz="2000"/>
                  <a:t>Ak</a:t>
                </a:r>
                <a:r>
                  <a:rPr lang="sk-SK" sz="2000"/>
                  <a:t>o musím zmeniť geometriu rebríku, aby som dostal iné výsledky</a:t>
                </a:r>
                <a:r>
                  <a:rPr lang="en-US" sz="2000"/>
                  <a:t>?</a:t>
                </a:r>
              </a:p>
              <a:p>
                <a:pPr marL="285750" indent="-285750">
                  <a:buFont typeface="Arial" panose="020B0604020202020204" pitchFamily="34" charset="0"/>
                  <a:buChar char="•"/>
                </a:pPr>
                <a:r>
                  <a:rPr lang="en-US" sz="2000"/>
                  <a:t>Ak</a:t>
                </a:r>
                <a:r>
                  <a:rPr lang="sk-SK" sz="2000"/>
                  <a:t>o veľmi môžem </a:t>
                </a:r>
                <a:r>
                  <a:rPr lang="en-US" sz="2000" b="1"/>
                  <a:t>(prakticky)</a:t>
                </a:r>
                <a:r>
                  <a:rPr lang="sk-SK" sz="2000"/>
                  <a:t> zmeniť pomer </a:t>
                </a:r>
                <a14:m>
                  <m:oMath xmlns:m="http://schemas.openxmlformats.org/officeDocument/2006/math">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den>
                    </m:f>
                  </m:oMath>
                </a14:m>
                <a:r>
                  <a:rPr lang="en-US" sz="2000" b="0"/>
                  <a:t>?</a:t>
                </a:r>
              </a:p>
              <a:p>
                <a:pPr marL="285750" indent="-285750">
                  <a:buFont typeface="Arial" panose="020B0604020202020204" pitchFamily="34" charset="0"/>
                  <a:buChar char="•"/>
                </a:pPr>
                <a:r>
                  <a:rPr lang="en-US" sz="2000"/>
                  <a:t>Ako ve</a:t>
                </a:r>
                <a:r>
                  <a:rPr lang="sk-SK" sz="2000"/>
                  <a:t>ľmi sa prejaví odpor vzduchu</a:t>
                </a:r>
                <a:r>
                  <a:rPr lang="en-US" sz="2000"/>
                  <a:t>?</a:t>
                </a:r>
              </a:p>
              <a:p>
                <a:pPr marL="742950" lvl="1" indent="-285750">
                  <a:buFont typeface="Arial" panose="020B0604020202020204" pitchFamily="34" charset="0"/>
                  <a:buChar char="•"/>
                </a:pPr>
                <a:r>
                  <a:rPr lang="en-US" sz="2000"/>
                  <a:t>Spojenia re</a:t>
                </a:r>
                <a:r>
                  <a:rPr lang="sk-SK" sz="2000"/>
                  <a:t>ťaze</a:t>
                </a:r>
                <a:r>
                  <a:rPr lang="en-US" sz="2000"/>
                  <a:t>?</a:t>
                </a:r>
              </a:p>
              <a:p>
                <a:pPr marL="742950" lvl="1" indent="-285750">
                  <a:buFont typeface="Arial" panose="020B0604020202020204" pitchFamily="34" charset="0"/>
                  <a:buChar char="•"/>
                </a:pPr>
                <a:r>
                  <a:rPr lang="en-US" sz="2000" b="0"/>
                  <a:t>Kone</a:t>
                </a:r>
                <a:r>
                  <a:rPr lang="sk-SK" sz="2000" b="0"/>
                  <a:t>čná tuhosť lanka</a:t>
                </a:r>
                <a:r>
                  <a:rPr lang="en-US" sz="2000" b="0"/>
                  <a:t>?</a:t>
                </a:r>
              </a:p>
              <a:p>
                <a:pPr marL="742950" lvl="1" indent="-285750">
                  <a:buFont typeface="Arial" panose="020B0604020202020204" pitchFamily="34" charset="0"/>
                  <a:buChar char="•"/>
                </a:pPr>
                <a:endParaRPr lang="en-US" sz="2000" b="1"/>
              </a:p>
              <a:p>
                <a:pPr marL="285750" indent="-285750">
                  <a:buFont typeface="Arial" panose="020B0604020202020204" pitchFamily="34" charset="0"/>
                  <a:buChar char="•"/>
                </a:pPr>
                <a:r>
                  <a:rPr lang="en-US" sz="2000" b="1"/>
                  <a:t>Zreprodukova</a:t>
                </a:r>
                <a:r>
                  <a:rPr lang="sk-SK" sz="2000" b="1"/>
                  <a:t>ť výsledky pre obyčajnú retiazku ... nájsť vhodný typ, ak sa to podarí tak je to celkom úspech</a:t>
                </a:r>
              </a:p>
              <a:p>
                <a:pPr marL="285750" indent="-285750">
                  <a:buFont typeface="Arial" panose="020B0604020202020204" pitchFamily="34" charset="0"/>
                  <a:buChar char="•"/>
                </a:pPr>
                <a:r>
                  <a:rPr lang="sk-SK" sz="2000" b="1"/>
                  <a:t>Dať si naozaj veľmi záležať na stavbe aparatúry a metodike porovnávania rôznych situácií</a:t>
                </a:r>
              </a:p>
              <a:p>
                <a:pPr marL="285750" indent="-285750">
                  <a:buFont typeface="Arial" panose="020B0604020202020204" pitchFamily="34" charset="0"/>
                  <a:buChar char="•"/>
                </a:pPr>
                <a:endParaRPr lang="en-US" sz="2000" b="1"/>
              </a:p>
              <a:p>
                <a:pPr marL="285750" indent="-285750">
                  <a:buFont typeface="Arial" panose="020B0604020202020204" pitchFamily="34" charset="0"/>
                  <a:buChar char="•"/>
                </a:pPr>
                <a:r>
                  <a:rPr lang="en-US" sz="2000"/>
                  <a:t>Napriek v</a:t>
                </a:r>
                <a:r>
                  <a:rPr lang="sk-SK" sz="2000"/>
                  <a:t>šetkému postavte svoju prezentáciu tak, aby výsledky, ktoré prezentujete neboli triviálne, ale zároveň bolo pochopiteľné, čo ste robili</a:t>
                </a:r>
                <a:endParaRPr lang="en-US" sz="2000"/>
              </a:p>
              <a:p>
                <a:pPr marL="285750" indent="-285750">
                  <a:buFont typeface="Arial" panose="020B0604020202020204" pitchFamily="34" charset="0"/>
                  <a:buChar char="•"/>
                </a:pPr>
                <a:endParaRPr lang="en-US" sz="2000"/>
              </a:p>
            </p:txBody>
          </p:sp>
        </mc:Choice>
        <mc:Fallback xmlns="">
          <p:sp>
            <p:nvSpPr>
              <p:cNvPr id="3" name="BlokTextu 2"/>
              <p:cNvSpPr txBox="1">
                <a:spLocks noRot="1" noChangeAspect="1" noMove="1" noResize="1" noEditPoints="1" noAdjustHandles="1" noChangeArrowheads="1" noChangeShapeType="1" noTextEdit="1"/>
              </p:cNvSpPr>
              <p:nvPr/>
            </p:nvSpPr>
            <p:spPr>
              <a:xfrm>
                <a:off x="930562" y="1577236"/>
                <a:ext cx="10162554" cy="4874861"/>
              </a:xfrm>
              <a:prstGeom prst="rect">
                <a:avLst/>
              </a:prstGeom>
              <a:blipFill>
                <a:blip r:embed="rId2"/>
                <a:stretch>
                  <a:fillRect l="-540" t="-751"/>
                </a:stretch>
              </a:blipFill>
            </p:spPr>
            <p:txBody>
              <a:bodyPr/>
              <a:lstStyle/>
              <a:p>
                <a:r>
                  <a:rPr lang="en-US">
                    <a:noFill/>
                  </a:rPr>
                  <a:t> </a:t>
                </a:r>
              </a:p>
            </p:txBody>
          </p:sp>
        </mc:Fallback>
      </mc:AlternateContent>
    </p:spTree>
    <p:extLst>
      <p:ext uri="{BB962C8B-B14F-4D97-AF65-F5344CB8AC3E}">
        <p14:creationId xmlns:p14="http://schemas.microsoft.com/office/powerpoint/2010/main" val="90627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14</a:t>
            </a:r>
            <a:r>
              <a:rPr lang="en-US" b="1">
                <a:solidFill>
                  <a:schemeClr val="accent1">
                    <a:lumMod val="75000"/>
                  </a:schemeClr>
                </a:solidFill>
              </a:rPr>
              <a:t>. </a:t>
            </a:r>
            <a:r>
              <a:rPr lang="sk-SK" b="1">
                <a:solidFill>
                  <a:schemeClr val="accent1">
                    <a:lumMod val="75000"/>
                  </a:schemeClr>
                </a:solidFill>
              </a:rPr>
              <a:t>Čihi</a:t>
            </a:r>
            <a:r>
              <a:rPr lang="en-US"/>
              <a:t> – hota vrtu</a:t>
            </a:r>
            <a:r>
              <a:rPr lang="sk-SK"/>
              <a:t>ľka</a:t>
            </a:r>
            <a:endParaRPr lang="en-US" b="1">
              <a:solidFill>
                <a:schemeClr val="accent1">
                  <a:lumMod val="75000"/>
                </a:schemeClr>
              </a:solidFill>
            </a:endParaRPr>
          </a:p>
        </p:txBody>
      </p:sp>
      <p:sp>
        <p:nvSpPr>
          <p:cNvPr id="3" name="Zástupný objekt pre obsah 2"/>
          <p:cNvSpPr>
            <a:spLocks noGrp="1"/>
          </p:cNvSpPr>
          <p:nvPr>
            <p:ph idx="1"/>
          </p:nvPr>
        </p:nvSpPr>
        <p:spPr>
          <a:xfrm>
            <a:off x="489286" y="1584993"/>
            <a:ext cx="6140114" cy="4351338"/>
          </a:xfrm>
        </p:spPr>
        <p:txBody>
          <a:bodyPr>
            <a:normAutofit/>
          </a:bodyPr>
          <a:lstStyle/>
          <a:p>
            <a:pPr marL="0" indent="0">
              <a:buNone/>
            </a:pPr>
            <a:r>
              <a:rPr lang="sk-SK" sz="2000"/>
              <a:t>Čihi-hota vrtuľka (Gee-Haw Whammy Diddle) je mechanická hračka pozostávajúca z jednej jednoduchej drevenej paličky a druhej paličky so sériou zárezov a vrtuľkou na konci. Ak prvú paličku ťaháme po zárezoch, vrtuľka sa roztočí. Vysvetlite jav a preskúmajte relevantné parametre. </a:t>
            </a:r>
            <a:br>
              <a:rPr lang="sk-SK"/>
            </a:br>
            <a:endParaRPr lang="en-US" sz="2000"/>
          </a:p>
          <a:p>
            <a:pPr marL="0" indent="0" algn="just">
              <a:buNone/>
            </a:pPr>
            <a:r>
              <a:rPr lang="en-US" sz="2000"/>
              <a:t>A gee-haw whammy diddle is a mechanical toy consisting of a simple wooden stick and a second stick that is made up of a series of notches with a propeller at its end. When the wooden stick is pulled over the notches, the propeller starts to rotate. Explain this phenomenon and investigate the relevant parameters. </a:t>
            </a:r>
          </a:p>
        </p:txBody>
      </p:sp>
      <p:pic>
        <p:nvPicPr>
          <p:cNvPr id="5" name="Obrázok 4"/>
          <p:cNvPicPr>
            <a:picLocks noChangeAspect="1"/>
          </p:cNvPicPr>
          <p:nvPr/>
        </p:nvPicPr>
        <p:blipFill rotWithShape="1">
          <a:blip r:embed="rId2"/>
          <a:srcRect l="2764" t="-331" r="9702" b="3954"/>
          <a:stretch/>
        </p:blipFill>
        <p:spPr>
          <a:xfrm>
            <a:off x="6845968" y="1690688"/>
            <a:ext cx="4961322" cy="3732965"/>
          </a:xfrm>
          <a:prstGeom prst="rect">
            <a:avLst/>
          </a:prstGeom>
        </p:spPr>
      </p:pic>
    </p:spTree>
    <p:extLst>
      <p:ext uri="{BB962C8B-B14F-4D97-AF65-F5344CB8AC3E}">
        <p14:creationId xmlns:p14="http://schemas.microsoft.com/office/powerpoint/2010/main" val="251118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Pre</a:t>
            </a:r>
            <a:r>
              <a:rPr lang="sk-SK"/>
              <a:t>čo sa palička roztočí ... vysvetlenie pre škôlkarov</a:t>
            </a:r>
            <a:endParaRPr lang="en-US"/>
          </a:p>
        </p:txBody>
      </p:sp>
      <p:pic>
        <p:nvPicPr>
          <p:cNvPr id="3" name="Obrázok 2"/>
          <p:cNvPicPr>
            <a:picLocks noChangeAspect="1"/>
          </p:cNvPicPr>
          <p:nvPr/>
        </p:nvPicPr>
        <p:blipFill>
          <a:blip r:embed="rId2"/>
          <a:stretch>
            <a:fillRect/>
          </a:stretch>
        </p:blipFill>
        <p:spPr>
          <a:xfrm>
            <a:off x="1565564" y="1690688"/>
            <a:ext cx="9276531" cy="4076305"/>
          </a:xfrm>
          <a:prstGeom prst="rect">
            <a:avLst/>
          </a:prstGeom>
        </p:spPr>
      </p:pic>
      <p:sp>
        <p:nvSpPr>
          <p:cNvPr id="4" name="Obdĺžnik 3"/>
          <p:cNvSpPr/>
          <p:nvPr/>
        </p:nvSpPr>
        <p:spPr>
          <a:xfrm rot="21005893">
            <a:off x="5389427" y="1840287"/>
            <a:ext cx="1524000" cy="961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a:t>Po</a:t>
            </a:r>
            <a:endParaRPr lang="en-US"/>
          </a:p>
        </p:txBody>
      </p:sp>
      <p:sp>
        <p:nvSpPr>
          <p:cNvPr id="5" name="Obdĺžnik 4"/>
          <p:cNvSpPr/>
          <p:nvPr/>
        </p:nvSpPr>
        <p:spPr>
          <a:xfrm>
            <a:off x="6984788" y="3865574"/>
            <a:ext cx="2173960" cy="961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dĺžnik 5"/>
          <p:cNvSpPr/>
          <p:nvPr/>
        </p:nvSpPr>
        <p:spPr>
          <a:xfrm>
            <a:off x="6473082" y="4346565"/>
            <a:ext cx="2685665" cy="961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Rovná spojovacia šípka 7"/>
          <p:cNvCxnSpPr/>
          <p:nvPr/>
        </p:nvCxnSpPr>
        <p:spPr>
          <a:xfrm flipV="1">
            <a:off x="4614785" y="2731033"/>
            <a:ext cx="1858297" cy="482700"/>
          </a:xfrm>
          <a:prstGeom prst="straightConnector1">
            <a:avLst/>
          </a:prstGeom>
          <a:ln w="825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a:off x="3372464" y="3847318"/>
            <a:ext cx="1242321" cy="0"/>
          </a:xfrm>
          <a:prstGeom prst="straightConnector1">
            <a:avLst/>
          </a:prstGeom>
          <a:ln w="825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ovná spojovacia šípka 11"/>
          <p:cNvCxnSpPr/>
          <p:nvPr/>
        </p:nvCxnSpPr>
        <p:spPr>
          <a:xfrm flipH="1">
            <a:off x="3960329" y="3296656"/>
            <a:ext cx="58994" cy="1132832"/>
          </a:xfrm>
          <a:prstGeom prst="straightConnector1">
            <a:avLst/>
          </a:prstGeom>
          <a:ln w="825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BlokTextu 14"/>
          <p:cNvSpPr txBox="1"/>
          <p:nvPr/>
        </p:nvSpPr>
        <p:spPr>
          <a:xfrm>
            <a:off x="5127966" y="1978009"/>
            <a:ext cx="5375895" cy="461665"/>
          </a:xfrm>
          <a:prstGeom prst="rect">
            <a:avLst/>
          </a:prstGeom>
          <a:noFill/>
        </p:spPr>
        <p:txBody>
          <a:bodyPr wrap="none" rtlCol="0">
            <a:spAutoFit/>
          </a:bodyPr>
          <a:lstStyle/>
          <a:p>
            <a:r>
              <a:rPr lang="sk-SK" sz="2400" b="1"/>
              <a:t>Pohyb paličky </a:t>
            </a:r>
            <a:r>
              <a:rPr lang="en-US" sz="2400" b="1"/>
              <a:t>→ </a:t>
            </a:r>
            <a:r>
              <a:rPr lang="en-US" sz="2400"/>
              <a:t>vybud</a:t>
            </a:r>
            <a:r>
              <a:rPr lang="sk-SK" sz="2400"/>
              <a:t>í vibrácie v paličke</a:t>
            </a:r>
            <a:endParaRPr lang="en-US" sz="2400" b="1"/>
          </a:p>
        </p:txBody>
      </p:sp>
      <p:sp>
        <p:nvSpPr>
          <p:cNvPr id="16" name="BlokTextu 15"/>
          <p:cNvSpPr txBox="1"/>
          <p:nvPr/>
        </p:nvSpPr>
        <p:spPr>
          <a:xfrm>
            <a:off x="885474" y="4539296"/>
            <a:ext cx="6666271" cy="830997"/>
          </a:xfrm>
          <a:prstGeom prst="rect">
            <a:avLst/>
          </a:prstGeom>
          <a:solidFill>
            <a:schemeClr val="bg1">
              <a:alpha val="89000"/>
            </a:schemeClr>
          </a:solidFill>
        </p:spPr>
        <p:txBody>
          <a:bodyPr wrap="square" rtlCol="0">
            <a:spAutoFit/>
          </a:bodyPr>
          <a:lstStyle/>
          <a:p>
            <a:r>
              <a:rPr lang="sk-SK" sz="2400" b="1"/>
              <a:t>Vybudí kmity drievka v dvoch rôznych smeroch</a:t>
            </a:r>
          </a:p>
          <a:p>
            <a:r>
              <a:rPr lang="sk-SK" sz="2400" b="1"/>
              <a:t>	</a:t>
            </a:r>
            <a:r>
              <a:rPr lang="en-US" sz="2400"/>
              <a:t>- </a:t>
            </a:r>
            <a:r>
              <a:rPr lang="sk-SK" sz="2400"/>
              <a:t>oska na drievku sa pohybuje po elipse</a:t>
            </a:r>
            <a:endParaRPr lang="en-US" sz="2400"/>
          </a:p>
        </p:txBody>
      </p:sp>
      <p:pic>
        <p:nvPicPr>
          <p:cNvPr id="17" name="Obrázok 16"/>
          <p:cNvPicPr>
            <a:picLocks noChangeAspect="1"/>
          </p:cNvPicPr>
          <p:nvPr/>
        </p:nvPicPr>
        <p:blipFill rotWithShape="1">
          <a:blip r:embed="rId3"/>
          <a:srcRect l="14859" t="8619" r="14469" b="8820"/>
          <a:stretch/>
        </p:blipFill>
        <p:spPr>
          <a:xfrm>
            <a:off x="7680842" y="4175553"/>
            <a:ext cx="3749118" cy="2607283"/>
          </a:xfrm>
          <a:prstGeom prst="rect">
            <a:avLst/>
          </a:prstGeom>
        </p:spPr>
      </p:pic>
      <p:sp>
        <p:nvSpPr>
          <p:cNvPr id="18" name="BlokTextu 17"/>
          <p:cNvSpPr txBox="1"/>
          <p:nvPr/>
        </p:nvSpPr>
        <p:spPr>
          <a:xfrm>
            <a:off x="1841258" y="5801554"/>
            <a:ext cx="6092630" cy="830997"/>
          </a:xfrm>
          <a:prstGeom prst="rect">
            <a:avLst/>
          </a:prstGeom>
          <a:noFill/>
        </p:spPr>
        <p:txBody>
          <a:bodyPr wrap="none" rtlCol="0">
            <a:spAutoFit/>
          </a:bodyPr>
          <a:lstStyle/>
          <a:p>
            <a:r>
              <a:rPr lang="sk-SK" sz="2400" b="1"/>
              <a:t>Vrtuľka neobíma paličku dokonale </a:t>
            </a:r>
            <a:r>
              <a:rPr lang="en-US" sz="2400" b="1"/>
              <a:t>→ </a:t>
            </a:r>
            <a:endParaRPr lang="en-US" sz="2400"/>
          </a:p>
          <a:p>
            <a:r>
              <a:rPr lang="en-US" sz="2400" b="1"/>
              <a:t>	</a:t>
            </a:r>
            <a:r>
              <a:rPr lang="sk-SK" sz="2400"/>
              <a:t>rotácia vrtuľky je budená kmitmi paličky</a:t>
            </a:r>
            <a:endParaRPr lang="en-US" sz="2400" b="1"/>
          </a:p>
        </p:txBody>
      </p:sp>
    </p:spTree>
    <p:extLst>
      <p:ext uri="{BB962C8B-B14F-4D97-AF65-F5344CB8AC3E}">
        <p14:creationId xmlns:p14="http://schemas.microsoft.com/office/powerpoint/2010/main" val="305444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Ako sa dá kontrolovať pohyb paličky: Spôsob prvý</a:t>
            </a:r>
            <a:endParaRPr lang="en-US"/>
          </a:p>
        </p:txBody>
      </p:sp>
      <p:pic>
        <p:nvPicPr>
          <p:cNvPr id="4" name="Obrázok 3"/>
          <p:cNvPicPr>
            <a:picLocks noChangeAspect="1"/>
          </p:cNvPicPr>
          <p:nvPr/>
        </p:nvPicPr>
        <p:blipFill>
          <a:blip r:embed="rId2"/>
          <a:stretch>
            <a:fillRect/>
          </a:stretch>
        </p:blipFill>
        <p:spPr>
          <a:xfrm>
            <a:off x="1831181" y="1690688"/>
            <a:ext cx="8529638" cy="4746928"/>
          </a:xfrm>
          <a:prstGeom prst="rect">
            <a:avLst/>
          </a:prstGeom>
        </p:spPr>
      </p:pic>
    </p:spTree>
    <p:extLst>
      <p:ext uri="{BB962C8B-B14F-4D97-AF65-F5344CB8AC3E}">
        <p14:creationId xmlns:p14="http://schemas.microsoft.com/office/powerpoint/2010/main" val="11869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Ako sa dá kontrolovať pohyb paličky: Spôsob prvý</a:t>
            </a:r>
            <a:endParaRPr lang="en-US"/>
          </a:p>
        </p:txBody>
      </p:sp>
      <p:pic>
        <p:nvPicPr>
          <p:cNvPr id="3" name="Obrázok 2"/>
          <p:cNvPicPr>
            <a:picLocks noChangeAspect="1"/>
          </p:cNvPicPr>
          <p:nvPr/>
        </p:nvPicPr>
        <p:blipFill>
          <a:blip r:embed="rId2"/>
          <a:stretch>
            <a:fillRect/>
          </a:stretch>
        </p:blipFill>
        <p:spPr>
          <a:xfrm>
            <a:off x="1062037" y="1528762"/>
            <a:ext cx="9307602" cy="4795838"/>
          </a:xfrm>
          <a:prstGeom prst="rect">
            <a:avLst/>
          </a:prstGeom>
        </p:spPr>
      </p:pic>
    </p:spTree>
    <p:extLst>
      <p:ext uri="{BB962C8B-B14F-4D97-AF65-F5344CB8AC3E}">
        <p14:creationId xmlns:p14="http://schemas.microsoft.com/office/powerpoint/2010/main" val="55026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Ako sa dá kontrolovať pohyb paličky: Spôsob druhý</a:t>
            </a:r>
            <a:endParaRPr lang="en-US"/>
          </a:p>
        </p:txBody>
      </p:sp>
      <p:pic>
        <p:nvPicPr>
          <p:cNvPr id="3" name="Obrázok 2"/>
          <p:cNvPicPr>
            <a:picLocks noChangeAspect="1"/>
          </p:cNvPicPr>
          <p:nvPr/>
        </p:nvPicPr>
        <p:blipFill>
          <a:blip r:embed="rId2"/>
          <a:stretch>
            <a:fillRect/>
          </a:stretch>
        </p:blipFill>
        <p:spPr>
          <a:xfrm>
            <a:off x="1291389" y="1405187"/>
            <a:ext cx="10356132" cy="5139992"/>
          </a:xfrm>
          <a:prstGeom prst="rect">
            <a:avLst/>
          </a:prstGeom>
        </p:spPr>
      </p:pic>
    </p:spTree>
    <p:extLst>
      <p:ext uri="{BB962C8B-B14F-4D97-AF65-F5344CB8AC3E}">
        <p14:creationId xmlns:p14="http://schemas.microsoft.com/office/powerpoint/2010/main" val="2955976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rázok 23"/>
          <p:cNvPicPr>
            <a:picLocks noChangeAspect="1"/>
          </p:cNvPicPr>
          <p:nvPr/>
        </p:nvPicPr>
        <p:blipFill>
          <a:blip r:embed="rId2"/>
          <a:stretch>
            <a:fillRect/>
          </a:stretch>
        </p:blipFill>
        <p:spPr>
          <a:xfrm>
            <a:off x="3646585" y="1778050"/>
            <a:ext cx="3771100" cy="2880438"/>
          </a:xfrm>
          <a:prstGeom prst="rect">
            <a:avLst/>
          </a:prstGeom>
        </p:spPr>
      </p:pic>
      <p:sp>
        <p:nvSpPr>
          <p:cNvPr id="2" name="Nadpis 1"/>
          <p:cNvSpPr>
            <a:spLocks noGrp="1"/>
          </p:cNvSpPr>
          <p:nvPr>
            <p:ph type="title"/>
          </p:nvPr>
        </p:nvSpPr>
        <p:spPr/>
        <p:txBody>
          <a:bodyPr/>
          <a:lstStyle/>
          <a:p>
            <a:r>
              <a:rPr lang="sk-SK"/>
              <a:t>Vybudené módy kmitov </a:t>
            </a:r>
            <a:r>
              <a:rPr lang="en-US"/>
              <a:t>– skokov</a:t>
            </a:r>
            <a:r>
              <a:rPr lang="sk-SK"/>
              <a:t>é zmeny sily</a:t>
            </a:r>
            <a:endParaRPr lang="en-US"/>
          </a:p>
        </p:txBody>
      </p:sp>
      <p:sp>
        <p:nvSpPr>
          <p:cNvPr id="4" name="Obdĺžnik 3"/>
          <p:cNvSpPr/>
          <p:nvPr/>
        </p:nvSpPr>
        <p:spPr>
          <a:xfrm rot="2836638">
            <a:off x="1088110" y="3918475"/>
            <a:ext cx="1138990" cy="10587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Rovná spojnica 5"/>
          <p:cNvCxnSpPr/>
          <p:nvPr/>
        </p:nvCxnSpPr>
        <p:spPr>
          <a:xfrm flipV="1">
            <a:off x="403687" y="3261830"/>
            <a:ext cx="641684" cy="6096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1208426" y="3060722"/>
            <a:ext cx="898358" cy="88231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kTextu 7"/>
          <p:cNvSpPr txBox="1"/>
          <p:nvPr/>
        </p:nvSpPr>
        <p:spPr>
          <a:xfrm>
            <a:off x="2106784" y="2984342"/>
            <a:ext cx="906467" cy="400110"/>
          </a:xfrm>
          <a:prstGeom prst="rect">
            <a:avLst/>
          </a:prstGeom>
          <a:noFill/>
        </p:spPr>
        <p:txBody>
          <a:bodyPr wrap="none" rtlCol="0">
            <a:spAutoFit/>
          </a:bodyPr>
          <a:lstStyle/>
          <a:p>
            <a:r>
              <a:rPr lang="sk-SK" sz="2000"/>
              <a:t>palička</a:t>
            </a:r>
            <a:endParaRPr lang="en-US" sz="2000"/>
          </a:p>
        </p:txBody>
      </p:sp>
      <p:sp>
        <p:nvSpPr>
          <p:cNvPr id="9" name="BlokTextu 8"/>
          <p:cNvSpPr txBox="1"/>
          <p:nvPr/>
        </p:nvSpPr>
        <p:spPr>
          <a:xfrm>
            <a:off x="2010293" y="4861638"/>
            <a:ext cx="953787" cy="400110"/>
          </a:xfrm>
          <a:prstGeom prst="rect">
            <a:avLst/>
          </a:prstGeom>
          <a:noFill/>
        </p:spPr>
        <p:txBody>
          <a:bodyPr wrap="none" rtlCol="0">
            <a:spAutoFit/>
          </a:bodyPr>
          <a:lstStyle/>
          <a:p>
            <a:r>
              <a:rPr lang="sk-SK" sz="2000"/>
              <a:t>drievko</a:t>
            </a:r>
            <a:endParaRPr lang="en-US" sz="2000"/>
          </a:p>
        </p:txBody>
      </p:sp>
      <p:sp>
        <p:nvSpPr>
          <p:cNvPr id="10" name="Voľný tvar 9"/>
          <p:cNvSpPr/>
          <p:nvPr/>
        </p:nvSpPr>
        <p:spPr>
          <a:xfrm>
            <a:off x="689811" y="3577837"/>
            <a:ext cx="529389" cy="499805"/>
          </a:xfrm>
          <a:custGeom>
            <a:avLst/>
            <a:gdLst>
              <a:gd name="connsiteX0" fmla="*/ 0 w 529389"/>
              <a:gd name="connsiteY0" fmla="*/ 34584 h 499805"/>
              <a:gd name="connsiteX1" fmla="*/ 240631 w 529389"/>
              <a:gd name="connsiteY1" fmla="*/ 2500 h 499805"/>
              <a:gd name="connsiteX2" fmla="*/ 224589 w 529389"/>
              <a:gd name="connsiteY2" fmla="*/ 66668 h 499805"/>
              <a:gd name="connsiteX3" fmla="*/ 176463 w 529389"/>
              <a:gd name="connsiteY3" fmla="*/ 82710 h 499805"/>
              <a:gd name="connsiteX4" fmla="*/ 112295 w 529389"/>
              <a:gd name="connsiteY4" fmla="*/ 162921 h 499805"/>
              <a:gd name="connsiteX5" fmla="*/ 80210 w 529389"/>
              <a:gd name="connsiteY5" fmla="*/ 195005 h 499805"/>
              <a:gd name="connsiteX6" fmla="*/ 48126 w 529389"/>
              <a:gd name="connsiteY6" fmla="*/ 243131 h 499805"/>
              <a:gd name="connsiteX7" fmla="*/ 224589 w 529389"/>
              <a:gd name="connsiteY7" fmla="*/ 195005 h 499805"/>
              <a:gd name="connsiteX8" fmla="*/ 304800 w 529389"/>
              <a:gd name="connsiteY8" fmla="*/ 178963 h 499805"/>
              <a:gd name="connsiteX9" fmla="*/ 256674 w 529389"/>
              <a:gd name="connsiteY9" fmla="*/ 227089 h 499805"/>
              <a:gd name="connsiteX10" fmla="*/ 224589 w 529389"/>
              <a:gd name="connsiteY10" fmla="*/ 323342 h 499805"/>
              <a:gd name="connsiteX11" fmla="*/ 176463 w 529389"/>
              <a:gd name="connsiteY11" fmla="*/ 371468 h 499805"/>
              <a:gd name="connsiteX12" fmla="*/ 224589 w 529389"/>
              <a:gd name="connsiteY12" fmla="*/ 387510 h 499805"/>
              <a:gd name="connsiteX13" fmla="*/ 401052 w 529389"/>
              <a:gd name="connsiteY13" fmla="*/ 355426 h 499805"/>
              <a:gd name="connsiteX14" fmla="*/ 352926 w 529389"/>
              <a:gd name="connsiteY14" fmla="*/ 451679 h 499805"/>
              <a:gd name="connsiteX15" fmla="*/ 304800 w 529389"/>
              <a:gd name="connsiteY15" fmla="*/ 483763 h 499805"/>
              <a:gd name="connsiteX16" fmla="*/ 368968 w 529389"/>
              <a:gd name="connsiteY16" fmla="*/ 499805 h 499805"/>
              <a:gd name="connsiteX17" fmla="*/ 513347 w 529389"/>
              <a:gd name="connsiteY17" fmla="*/ 483763 h 499805"/>
              <a:gd name="connsiteX18" fmla="*/ 529389 w 529389"/>
              <a:gd name="connsiteY18" fmla="*/ 483763 h 49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389" h="499805">
                <a:moveTo>
                  <a:pt x="0" y="34584"/>
                </a:moveTo>
                <a:cubicBezTo>
                  <a:pt x="55591" y="23466"/>
                  <a:pt x="205465" y="-9222"/>
                  <a:pt x="240631" y="2500"/>
                </a:cubicBezTo>
                <a:cubicBezTo>
                  <a:pt x="261547" y="9472"/>
                  <a:pt x="238362" y="49452"/>
                  <a:pt x="224589" y="66668"/>
                </a:cubicBezTo>
                <a:cubicBezTo>
                  <a:pt x="214026" y="79872"/>
                  <a:pt x="192505" y="77363"/>
                  <a:pt x="176463" y="82710"/>
                </a:cubicBezTo>
                <a:cubicBezTo>
                  <a:pt x="98987" y="160189"/>
                  <a:pt x="193254" y="61724"/>
                  <a:pt x="112295" y="162921"/>
                </a:cubicBezTo>
                <a:cubicBezTo>
                  <a:pt x="102847" y="174731"/>
                  <a:pt x="89658" y="183195"/>
                  <a:pt x="80210" y="195005"/>
                </a:cubicBezTo>
                <a:cubicBezTo>
                  <a:pt x="68166" y="210060"/>
                  <a:pt x="29108" y="239961"/>
                  <a:pt x="48126" y="243131"/>
                </a:cubicBezTo>
                <a:cubicBezTo>
                  <a:pt x="95045" y="250951"/>
                  <a:pt x="172144" y="208116"/>
                  <a:pt x="224589" y="195005"/>
                </a:cubicBezTo>
                <a:cubicBezTo>
                  <a:pt x="251041" y="188392"/>
                  <a:pt x="278063" y="184310"/>
                  <a:pt x="304800" y="178963"/>
                </a:cubicBezTo>
                <a:cubicBezTo>
                  <a:pt x="288758" y="195005"/>
                  <a:pt x="267692" y="207257"/>
                  <a:pt x="256674" y="227089"/>
                </a:cubicBezTo>
                <a:cubicBezTo>
                  <a:pt x="240250" y="256653"/>
                  <a:pt x="248503" y="299428"/>
                  <a:pt x="224589" y="323342"/>
                </a:cubicBezTo>
                <a:lnTo>
                  <a:pt x="176463" y="371468"/>
                </a:lnTo>
                <a:cubicBezTo>
                  <a:pt x="192505" y="376815"/>
                  <a:pt x="207679" y="387510"/>
                  <a:pt x="224589" y="387510"/>
                </a:cubicBezTo>
                <a:cubicBezTo>
                  <a:pt x="245115" y="387510"/>
                  <a:pt x="374972" y="360642"/>
                  <a:pt x="401052" y="355426"/>
                </a:cubicBezTo>
                <a:cubicBezTo>
                  <a:pt x="388005" y="394569"/>
                  <a:pt x="384024" y="420581"/>
                  <a:pt x="352926" y="451679"/>
                </a:cubicBezTo>
                <a:cubicBezTo>
                  <a:pt x="339293" y="465312"/>
                  <a:pt x="320842" y="473068"/>
                  <a:pt x="304800" y="483763"/>
                </a:cubicBezTo>
                <a:cubicBezTo>
                  <a:pt x="326189" y="489110"/>
                  <a:pt x="346920" y="499805"/>
                  <a:pt x="368968" y="499805"/>
                </a:cubicBezTo>
                <a:cubicBezTo>
                  <a:pt x="417390" y="499805"/>
                  <a:pt x="465165" y="488581"/>
                  <a:pt x="513347" y="483763"/>
                </a:cubicBezTo>
                <a:cubicBezTo>
                  <a:pt x="518668" y="483231"/>
                  <a:pt x="524042" y="483763"/>
                  <a:pt x="529389" y="48376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ľný tvar 10"/>
          <p:cNvSpPr/>
          <p:nvPr/>
        </p:nvSpPr>
        <p:spPr>
          <a:xfrm rot="4846886">
            <a:off x="2168198" y="3710379"/>
            <a:ext cx="529389" cy="499805"/>
          </a:xfrm>
          <a:custGeom>
            <a:avLst/>
            <a:gdLst>
              <a:gd name="connsiteX0" fmla="*/ 0 w 529389"/>
              <a:gd name="connsiteY0" fmla="*/ 34584 h 499805"/>
              <a:gd name="connsiteX1" fmla="*/ 240631 w 529389"/>
              <a:gd name="connsiteY1" fmla="*/ 2500 h 499805"/>
              <a:gd name="connsiteX2" fmla="*/ 224589 w 529389"/>
              <a:gd name="connsiteY2" fmla="*/ 66668 h 499805"/>
              <a:gd name="connsiteX3" fmla="*/ 176463 w 529389"/>
              <a:gd name="connsiteY3" fmla="*/ 82710 h 499805"/>
              <a:gd name="connsiteX4" fmla="*/ 112295 w 529389"/>
              <a:gd name="connsiteY4" fmla="*/ 162921 h 499805"/>
              <a:gd name="connsiteX5" fmla="*/ 80210 w 529389"/>
              <a:gd name="connsiteY5" fmla="*/ 195005 h 499805"/>
              <a:gd name="connsiteX6" fmla="*/ 48126 w 529389"/>
              <a:gd name="connsiteY6" fmla="*/ 243131 h 499805"/>
              <a:gd name="connsiteX7" fmla="*/ 224589 w 529389"/>
              <a:gd name="connsiteY7" fmla="*/ 195005 h 499805"/>
              <a:gd name="connsiteX8" fmla="*/ 304800 w 529389"/>
              <a:gd name="connsiteY8" fmla="*/ 178963 h 499805"/>
              <a:gd name="connsiteX9" fmla="*/ 256674 w 529389"/>
              <a:gd name="connsiteY9" fmla="*/ 227089 h 499805"/>
              <a:gd name="connsiteX10" fmla="*/ 224589 w 529389"/>
              <a:gd name="connsiteY10" fmla="*/ 323342 h 499805"/>
              <a:gd name="connsiteX11" fmla="*/ 176463 w 529389"/>
              <a:gd name="connsiteY11" fmla="*/ 371468 h 499805"/>
              <a:gd name="connsiteX12" fmla="*/ 224589 w 529389"/>
              <a:gd name="connsiteY12" fmla="*/ 387510 h 499805"/>
              <a:gd name="connsiteX13" fmla="*/ 401052 w 529389"/>
              <a:gd name="connsiteY13" fmla="*/ 355426 h 499805"/>
              <a:gd name="connsiteX14" fmla="*/ 352926 w 529389"/>
              <a:gd name="connsiteY14" fmla="*/ 451679 h 499805"/>
              <a:gd name="connsiteX15" fmla="*/ 304800 w 529389"/>
              <a:gd name="connsiteY15" fmla="*/ 483763 h 499805"/>
              <a:gd name="connsiteX16" fmla="*/ 368968 w 529389"/>
              <a:gd name="connsiteY16" fmla="*/ 499805 h 499805"/>
              <a:gd name="connsiteX17" fmla="*/ 513347 w 529389"/>
              <a:gd name="connsiteY17" fmla="*/ 483763 h 499805"/>
              <a:gd name="connsiteX18" fmla="*/ 529389 w 529389"/>
              <a:gd name="connsiteY18" fmla="*/ 483763 h 49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389" h="499805">
                <a:moveTo>
                  <a:pt x="0" y="34584"/>
                </a:moveTo>
                <a:cubicBezTo>
                  <a:pt x="55591" y="23466"/>
                  <a:pt x="205465" y="-9222"/>
                  <a:pt x="240631" y="2500"/>
                </a:cubicBezTo>
                <a:cubicBezTo>
                  <a:pt x="261547" y="9472"/>
                  <a:pt x="238362" y="49452"/>
                  <a:pt x="224589" y="66668"/>
                </a:cubicBezTo>
                <a:cubicBezTo>
                  <a:pt x="214026" y="79872"/>
                  <a:pt x="192505" y="77363"/>
                  <a:pt x="176463" y="82710"/>
                </a:cubicBezTo>
                <a:cubicBezTo>
                  <a:pt x="98987" y="160189"/>
                  <a:pt x="193254" y="61724"/>
                  <a:pt x="112295" y="162921"/>
                </a:cubicBezTo>
                <a:cubicBezTo>
                  <a:pt x="102847" y="174731"/>
                  <a:pt x="89658" y="183195"/>
                  <a:pt x="80210" y="195005"/>
                </a:cubicBezTo>
                <a:cubicBezTo>
                  <a:pt x="68166" y="210060"/>
                  <a:pt x="29108" y="239961"/>
                  <a:pt x="48126" y="243131"/>
                </a:cubicBezTo>
                <a:cubicBezTo>
                  <a:pt x="95045" y="250951"/>
                  <a:pt x="172144" y="208116"/>
                  <a:pt x="224589" y="195005"/>
                </a:cubicBezTo>
                <a:cubicBezTo>
                  <a:pt x="251041" y="188392"/>
                  <a:pt x="278063" y="184310"/>
                  <a:pt x="304800" y="178963"/>
                </a:cubicBezTo>
                <a:cubicBezTo>
                  <a:pt x="288758" y="195005"/>
                  <a:pt x="267692" y="207257"/>
                  <a:pt x="256674" y="227089"/>
                </a:cubicBezTo>
                <a:cubicBezTo>
                  <a:pt x="240250" y="256653"/>
                  <a:pt x="248503" y="299428"/>
                  <a:pt x="224589" y="323342"/>
                </a:cubicBezTo>
                <a:lnTo>
                  <a:pt x="176463" y="371468"/>
                </a:lnTo>
                <a:cubicBezTo>
                  <a:pt x="192505" y="376815"/>
                  <a:pt x="207679" y="387510"/>
                  <a:pt x="224589" y="387510"/>
                </a:cubicBezTo>
                <a:cubicBezTo>
                  <a:pt x="245115" y="387510"/>
                  <a:pt x="374972" y="360642"/>
                  <a:pt x="401052" y="355426"/>
                </a:cubicBezTo>
                <a:cubicBezTo>
                  <a:pt x="388005" y="394569"/>
                  <a:pt x="384024" y="420581"/>
                  <a:pt x="352926" y="451679"/>
                </a:cubicBezTo>
                <a:cubicBezTo>
                  <a:pt x="339293" y="465312"/>
                  <a:pt x="320842" y="473068"/>
                  <a:pt x="304800" y="483763"/>
                </a:cubicBezTo>
                <a:cubicBezTo>
                  <a:pt x="326189" y="489110"/>
                  <a:pt x="346920" y="499805"/>
                  <a:pt x="368968" y="499805"/>
                </a:cubicBezTo>
                <a:cubicBezTo>
                  <a:pt x="417390" y="499805"/>
                  <a:pt x="465165" y="488581"/>
                  <a:pt x="513347" y="483763"/>
                </a:cubicBezTo>
                <a:cubicBezTo>
                  <a:pt x="518668" y="483231"/>
                  <a:pt x="524042" y="483763"/>
                  <a:pt x="529389" y="48376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Rovná spojnica 11"/>
          <p:cNvCxnSpPr/>
          <p:nvPr/>
        </p:nvCxnSpPr>
        <p:spPr>
          <a:xfrm flipH="1" flipV="1">
            <a:off x="2381296" y="3382247"/>
            <a:ext cx="582784" cy="66801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Zaoblená spojnica 15"/>
          <p:cNvCxnSpPr/>
          <p:nvPr/>
        </p:nvCxnSpPr>
        <p:spPr>
          <a:xfrm rot="10800000">
            <a:off x="2667969" y="4261592"/>
            <a:ext cx="1315502" cy="800102"/>
          </a:xfrm>
          <a:prstGeom prst="curvedConnector3">
            <a:avLst/>
          </a:prstGeom>
          <a:ln w="412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BlokTextu 17"/>
              <p:cNvSpPr txBox="1"/>
              <p:nvPr/>
            </p:nvSpPr>
            <p:spPr>
              <a:xfrm>
                <a:off x="4106218" y="5039322"/>
                <a:ext cx="6141541" cy="1477328"/>
              </a:xfrm>
              <a:prstGeom prst="rect">
                <a:avLst/>
              </a:prstGeom>
              <a:noFill/>
            </p:spPr>
            <p:txBody>
              <a:bodyPr wrap="square" rtlCol="0">
                <a:spAutoFit/>
              </a:bodyPr>
              <a:lstStyle/>
              <a:p>
                <a:r>
                  <a:rPr lang="sk-SK"/>
                  <a:t>„Virtuálne“ pružinky predstavujú interakciu drievka s uchytením resp. rukou </a:t>
                </a:r>
                <a:r>
                  <a:rPr lang="en-US"/>
                  <a:t>(tlmenie)</a:t>
                </a:r>
                <a:r>
                  <a:rPr lang="sk-SK"/>
                  <a:t> </a:t>
                </a:r>
                <a14:m>
                  <m:oMath xmlns:m="http://schemas.openxmlformats.org/officeDocument/2006/math">
                    <m:r>
                      <a:rPr lang="en-US" b="1" i="1" smtClean="0">
                        <a:latin typeface="Cambria Math" panose="02040503050406030204" pitchFamily="18" charset="0"/>
                      </a:rPr>
                      <m:t>𝜸</m:t>
                    </m:r>
                  </m:oMath>
                </a14:m>
                <a:endParaRPr lang="en-US" b="1"/>
              </a:p>
              <a:p>
                <a:endParaRPr lang="en-US"/>
              </a:p>
              <a:p>
                <a:r>
                  <a:rPr lang="sk-SK"/>
                  <a:t>„</a:t>
                </a:r>
                <a:r>
                  <a:rPr lang="en-US"/>
                  <a:t>Tuhos</a:t>
                </a:r>
                <a:r>
                  <a:rPr lang="sk-SK"/>
                  <a:t>ť“ pružiniek je daná rezonančnými frekvenciami drievka </a:t>
                </a:r>
                <a:r>
                  <a:rPr lang="en-US"/>
                  <a:t>– z</a:t>
                </a:r>
                <a:r>
                  <a:rPr lang="sk-SK"/>
                  <a:t>ávisí od rozmerov drievka a materiálu</a:t>
                </a:r>
                <a:r>
                  <a:rPr lang="en-US"/>
                  <a:t> </a:t>
                </a:r>
                <a14:m>
                  <m:oMath xmlns:m="http://schemas.openxmlformats.org/officeDocument/2006/math">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𝒎</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𝝎</m:t>
                        </m:r>
                      </m:e>
                      <m:sup>
                        <m:r>
                          <a:rPr lang="en-US" b="1" i="1" smtClean="0">
                            <a:latin typeface="Cambria Math" panose="02040503050406030204" pitchFamily="18" charset="0"/>
                          </a:rPr>
                          <m:t>𝟐</m:t>
                        </m:r>
                      </m:sup>
                    </m:sSup>
                  </m:oMath>
                </a14:m>
                <a:endParaRPr lang="en-US"/>
              </a:p>
            </p:txBody>
          </p:sp>
        </mc:Choice>
        <mc:Fallback xmlns="">
          <p:sp>
            <p:nvSpPr>
              <p:cNvPr id="18" name="BlokTextu 17"/>
              <p:cNvSpPr txBox="1">
                <a:spLocks noRot="1" noChangeAspect="1" noMove="1" noResize="1" noEditPoints="1" noAdjustHandles="1" noChangeArrowheads="1" noChangeShapeType="1" noTextEdit="1"/>
              </p:cNvSpPr>
              <p:nvPr/>
            </p:nvSpPr>
            <p:spPr>
              <a:xfrm>
                <a:off x="4106218" y="5039322"/>
                <a:ext cx="6141541" cy="1477328"/>
              </a:xfrm>
              <a:prstGeom prst="rect">
                <a:avLst/>
              </a:prstGeom>
              <a:blipFill>
                <a:blip r:embed="rId3"/>
                <a:stretch>
                  <a:fillRect l="-894" t="-2479" r="-497" b="-6198"/>
                </a:stretch>
              </a:blipFill>
            </p:spPr>
            <p:txBody>
              <a:bodyPr/>
              <a:lstStyle/>
              <a:p>
                <a:r>
                  <a:rPr lang="en-US">
                    <a:noFill/>
                  </a:rPr>
                  <a:t> </a:t>
                </a:r>
              </a:p>
            </p:txBody>
          </p:sp>
        </mc:Fallback>
      </mc:AlternateContent>
      <p:cxnSp>
        <p:nvCxnSpPr>
          <p:cNvPr id="19" name="Zaoblená spojnica 18"/>
          <p:cNvCxnSpPr/>
          <p:nvPr/>
        </p:nvCxnSpPr>
        <p:spPr>
          <a:xfrm rot="5400000">
            <a:off x="1940313" y="1839357"/>
            <a:ext cx="1246028" cy="1124020"/>
          </a:xfrm>
          <a:prstGeom prst="curvedConnector3">
            <a:avLst>
              <a:gd name="adj1" fmla="val 34666"/>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3" name="BlokTextu 22"/>
          <p:cNvSpPr txBox="1"/>
          <p:nvPr/>
        </p:nvSpPr>
        <p:spPr>
          <a:xfrm>
            <a:off x="3325719" y="1402006"/>
            <a:ext cx="6141541" cy="646331"/>
          </a:xfrm>
          <a:prstGeom prst="rect">
            <a:avLst/>
          </a:prstGeom>
          <a:noFill/>
        </p:spPr>
        <p:txBody>
          <a:bodyPr wrap="square" rtlCol="0">
            <a:spAutoFit/>
          </a:bodyPr>
          <a:lstStyle/>
          <a:p>
            <a:r>
              <a:rPr lang="en-US"/>
              <a:t>Pohyb pali</a:t>
            </a:r>
            <a:r>
              <a:rPr lang="sk-SK"/>
              <a:t>čky je budenie </a:t>
            </a:r>
            <a:r>
              <a:rPr lang="en-US"/>
              <a:t>– sp</a:t>
            </a:r>
            <a:r>
              <a:rPr lang="sk-SK"/>
              <a:t>ôsobuje s budiacou silou, ktorá má nasledujúci priebeh:</a:t>
            </a:r>
            <a:endParaRPr lang="en-US"/>
          </a:p>
        </p:txBody>
      </p:sp>
      <p:pic>
        <p:nvPicPr>
          <p:cNvPr id="29" name="Obrázok 28"/>
          <p:cNvPicPr>
            <a:picLocks noChangeAspect="1"/>
          </p:cNvPicPr>
          <p:nvPr/>
        </p:nvPicPr>
        <p:blipFill>
          <a:blip r:embed="rId4"/>
          <a:stretch>
            <a:fillRect/>
          </a:stretch>
        </p:blipFill>
        <p:spPr>
          <a:xfrm>
            <a:off x="7667392" y="1890230"/>
            <a:ext cx="4000500" cy="2743200"/>
          </a:xfrm>
          <a:prstGeom prst="rect">
            <a:avLst/>
          </a:prstGeom>
        </p:spPr>
      </p:pic>
    </p:spTree>
    <p:extLst>
      <p:ext uri="{BB962C8B-B14F-4D97-AF65-F5344CB8AC3E}">
        <p14:creationId xmlns:p14="http://schemas.microsoft.com/office/powerpoint/2010/main" val="15590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ok 19"/>
          <p:cNvPicPr>
            <a:picLocks noChangeAspect="1"/>
          </p:cNvPicPr>
          <p:nvPr/>
        </p:nvPicPr>
        <p:blipFill rotWithShape="1">
          <a:blip r:embed="rId2"/>
          <a:srcRect l="4958" t="5022" r="16413"/>
          <a:stretch/>
        </p:blipFill>
        <p:spPr>
          <a:xfrm>
            <a:off x="5407017" y="1947150"/>
            <a:ext cx="4568790" cy="2947193"/>
          </a:xfrm>
          <a:prstGeom prst="rect">
            <a:avLst/>
          </a:prstGeom>
        </p:spPr>
      </p:pic>
      <p:sp>
        <p:nvSpPr>
          <p:cNvPr id="2" name="Nadpis 1"/>
          <p:cNvSpPr>
            <a:spLocks noGrp="1"/>
          </p:cNvSpPr>
          <p:nvPr>
            <p:ph type="title"/>
          </p:nvPr>
        </p:nvSpPr>
        <p:spPr>
          <a:xfrm>
            <a:off x="838200" y="365125"/>
            <a:ext cx="10972800" cy="1325563"/>
          </a:xfrm>
        </p:spPr>
        <p:txBody>
          <a:bodyPr/>
          <a:lstStyle/>
          <a:p>
            <a:r>
              <a:rPr lang="sk-SK"/>
              <a:t>Minimálny fyzikálny model </a:t>
            </a:r>
            <a:r>
              <a:rPr lang="en-US"/>
              <a:t>– dva nez</a:t>
            </a:r>
            <a:r>
              <a:rPr lang="sk-SK"/>
              <a:t>ávislé oscilátory</a:t>
            </a:r>
            <a:endParaRPr lang="en-US"/>
          </a:p>
        </p:txBody>
      </p:sp>
      <p:sp>
        <p:nvSpPr>
          <p:cNvPr id="4" name="Obdĺžnik 3"/>
          <p:cNvSpPr/>
          <p:nvPr/>
        </p:nvSpPr>
        <p:spPr>
          <a:xfrm rot="2836638">
            <a:off x="1297659" y="3213626"/>
            <a:ext cx="1138990" cy="10587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Rovná spojnica 4"/>
          <p:cNvCxnSpPr/>
          <p:nvPr/>
        </p:nvCxnSpPr>
        <p:spPr>
          <a:xfrm flipV="1">
            <a:off x="613236" y="2556981"/>
            <a:ext cx="641684" cy="6096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ál 5"/>
          <p:cNvSpPr/>
          <p:nvPr/>
        </p:nvSpPr>
        <p:spPr>
          <a:xfrm>
            <a:off x="1417975" y="2355873"/>
            <a:ext cx="898358" cy="88231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ľný tvar 6"/>
          <p:cNvSpPr/>
          <p:nvPr/>
        </p:nvSpPr>
        <p:spPr>
          <a:xfrm>
            <a:off x="899360" y="2872988"/>
            <a:ext cx="529389" cy="499805"/>
          </a:xfrm>
          <a:custGeom>
            <a:avLst/>
            <a:gdLst>
              <a:gd name="connsiteX0" fmla="*/ 0 w 529389"/>
              <a:gd name="connsiteY0" fmla="*/ 34584 h 499805"/>
              <a:gd name="connsiteX1" fmla="*/ 240631 w 529389"/>
              <a:gd name="connsiteY1" fmla="*/ 2500 h 499805"/>
              <a:gd name="connsiteX2" fmla="*/ 224589 w 529389"/>
              <a:gd name="connsiteY2" fmla="*/ 66668 h 499805"/>
              <a:gd name="connsiteX3" fmla="*/ 176463 w 529389"/>
              <a:gd name="connsiteY3" fmla="*/ 82710 h 499805"/>
              <a:gd name="connsiteX4" fmla="*/ 112295 w 529389"/>
              <a:gd name="connsiteY4" fmla="*/ 162921 h 499805"/>
              <a:gd name="connsiteX5" fmla="*/ 80210 w 529389"/>
              <a:gd name="connsiteY5" fmla="*/ 195005 h 499805"/>
              <a:gd name="connsiteX6" fmla="*/ 48126 w 529389"/>
              <a:gd name="connsiteY6" fmla="*/ 243131 h 499805"/>
              <a:gd name="connsiteX7" fmla="*/ 224589 w 529389"/>
              <a:gd name="connsiteY7" fmla="*/ 195005 h 499805"/>
              <a:gd name="connsiteX8" fmla="*/ 304800 w 529389"/>
              <a:gd name="connsiteY8" fmla="*/ 178963 h 499805"/>
              <a:gd name="connsiteX9" fmla="*/ 256674 w 529389"/>
              <a:gd name="connsiteY9" fmla="*/ 227089 h 499805"/>
              <a:gd name="connsiteX10" fmla="*/ 224589 w 529389"/>
              <a:gd name="connsiteY10" fmla="*/ 323342 h 499805"/>
              <a:gd name="connsiteX11" fmla="*/ 176463 w 529389"/>
              <a:gd name="connsiteY11" fmla="*/ 371468 h 499805"/>
              <a:gd name="connsiteX12" fmla="*/ 224589 w 529389"/>
              <a:gd name="connsiteY12" fmla="*/ 387510 h 499805"/>
              <a:gd name="connsiteX13" fmla="*/ 401052 w 529389"/>
              <a:gd name="connsiteY13" fmla="*/ 355426 h 499805"/>
              <a:gd name="connsiteX14" fmla="*/ 352926 w 529389"/>
              <a:gd name="connsiteY14" fmla="*/ 451679 h 499805"/>
              <a:gd name="connsiteX15" fmla="*/ 304800 w 529389"/>
              <a:gd name="connsiteY15" fmla="*/ 483763 h 499805"/>
              <a:gd name="connsiteX16" fmla="*/ 368968 w 529389"/>
              <a:gd name="connsiteY16" fmla="*/ 499805 h 499805"/>
              <a:gd name="connsiteX17" fmla="*/ 513347 w 529389"/>
              <a:gd name="connsiteY17" fmla="*/ 483763 h 499805"/>
              <a:gd name="connsiteX18" fmla="*/ 529389 w 529389"/>
              <a:gd name="connsiteY18" fmla="*/ 483763 h 49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389" h="499805">
                <a:moveTo>
                  <a:pt x="0" y="34584"/>
                </a:moveTo>
                <a:cubicBezTo>
                  <a:pt x="55591" y="23466"/>
                  <a:pt x="205465" y="-9222"/>
                  <a:pt x="240631" y="2500"/>
                </a:cubicBezTo>
                <a:cubicBezTo>
                  <a:pt x="261547" y="9472"/>
                  <a:pt x="238362" y="49452"/>
                  <a:pt x="224589" y="66668"/>
                </a:cubicBezTo>
                <a:cubicBezTo>
                  <a:pt x="214026" y="79872"/>
                  <a:pt x="192505" y="77363"/>
                  <a:pt x="176463" y="82710"/>
                </a:cubicBezTo>
                <a:cubicBezTo>
                  <a:pt x="98987" y="160189"/>
                  <a:pt x="193254" y="61724"/>
                  <a:pt x="112295" y="162921"/>
                </a:cubicBezTo>
                <a:cubicBezTo>
                  <a:pt x="102847" y="174731"/>
                  <a:pt x="89658" y="183195"/>
                  <a:pt x="80210" y="195005"/>
                </a:cubicBezTo>
                <a:cubicBezTo>
                  <a:pt x="68166" y="210060"/>
                  <a:pt x="29108" y="239961"/>
                  <a:pt x="48126" y="243131"/>
                </a:cubicBezTo>
                <a:cubicBezTo>
                  <a:pt x="95045" y="250951"/>
                  <a:pt x="172144" y="208116"/>
                  <a:pt x="224589" y="195005"/>
                </a:cubicBezTo>
                <a:cubicBezTo>
                  <a:pt x="251041" y="188392"/>
                  <a:pt x="278063" y="184310"/>
                  <a:pt x="304800" y="178963"/>
                </a:cubicBezTo>
                <a:cubicBezTo>
                  <a:pt x="288758" y="195005"/>
                  <a:pt x="267692" y="207257"/>
                  <a:pt x="256674" y="227089"/>
                </a:cubicBezTo>
                <a:cubicBezTo>
                  <a:pt x="240250" y="256653"/>
                  <a:pt x="248503" y="299428"/>
                  <a:pt x="224589" y="323342"/>
                </a:cubicBezTo>
                <a:lnTo>
                  <a:pt x="176463" y="371468"/>
                </a:lnTo>
                <a:cubicBezTo>
                  <a:pt x="192505" y="376815"/>
                  <a:pt x="207679" y="387510"/>
                  <a:pt x="224589" y="387510"/>
                </a:cubicBezTo>
                <a:cubicBezTo>
                  <a:pt x="245115" y="387510"/>
                  <a:pt x="374972" y="360642"/>
                  <a:pt x="401052" y="355426"/>
                </a:cubicBezTo>
                <a:cubicBezTo>
                  <a:pt x="388005" y="394569"/>
                  <a:pt x="384024" y="420581"/>
                  <a:pt x="352926" y="451679"/>
                </a:cubicBezTo>
                <a:cubicBezTo>
                  <a:pt x="339293" y="465312"/>
                  <a:pt x="320842" y="473068"/>
                  <a:pt x="304800" y="483763"/>
                </a:cubicBezTo>
                <a:cubicBezTo>
                  <a:pt x="326189" y="489110"/>
                  <a:pt x="346920" y="499805"/>
                  <a:pt x="368968" y="499805"/>
                </a:cubicBezTo>
                <a:cubicBezTo>
                  <a:pt x="417390" y="499805"/>
                  <a:pt x="465165" y="488581"/>
                  <a:pt x="513347" y="483763"/>
                </a:cubicBezTo>
                <a:cubicBezTo>
                  <a:pt x="518668" y="483231"/>
                  <a:pt x="524042" y="483763"/>
                  <a:pt x="529389" y="48376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ľný tvar 7"/>
          <p:cNvSpPr/>
          <p:nvPr/>
        </p:nvSpPr>
        <p:spPr>
          <a:xfrm rot="4846886">
            <a:off x="2377747" y="3005530"/>
            <a:ext cx="529389" cy="499805"/>
          </a:xfrm>
          <a:custGeom>
            <a:avLst/>
            <a:gdLst>
              <a:gd name="connsiteX0" fmla="*/ 0 w 529389"/>
              <a:gd name="connsiteY0" fmla="*/ 34584 h 499805"/>
              <a:gd name="connsiteX1" fmla="*/ 240631 w 529389"/>
              <a:gd name="connsiteY1" fmla="*/ 2500 h 499805"/>
              <a:gd name="connsiteX2" fmla="*/ 224589 w 529389"/>
              <a:gd name="connsiteY2" fmla="*/ 66668 h 499805"/>
              <a:gd name="connsiteX3" fmla="*/ 176463 w 529389"/>
              <a:gd name="connsiteY3" fmla="*/ 82710 h 499805"/>
              <a:gd name="connsiteX4" fmla="*/ 112295 w 529389"/>
              <a:gd name="connsiteY4" fmla="*/ 162921 h 499805"/>
              <a:gd name="connsiteX5" fmla="*/ 80210 w 529389"/>
              <a:gd name="connsiteY5" fmla="*/ 195005 h 499805"/>
              <a:gd name="connsiteX6" fmla="*/ 48126 w 529389"/>
              <a:gd name="connsiteY6" fmla="*/ 243131 h 499805"/>
              <a:gd name="connsiteX7" fmla="*/ 224589 w 529389"/>
              <a:gd name="connsiteY7" fmla="*/ 195005 h 499805"/>
              <a:gd name="connsiteX8" fmla="*/ 304800 w 529389"/>
              <a:gd name="connsiteY8" fmla="*/ 178963 h 499805"/>
              <a:gd name="connsiteX9" fmla="*/ 256674 w 529389"/>
              <a:gd name="connsiteY9" fmla="*/ 227089 h 499805"/>
              <a:gd name="connsiteX10" fmla="*/ 224589 w 529389"/>
              <a:gd name="connsiteY10" fmla="*/ 323342 h 499805"/>
              <a:gd name="connsiteX11" fmla="*/ 176463 w 529389"/>
              <a:gd name="connsiteY11" fmla="*/ 371468 h 499805"/>
              <a:gd name="connsiteX12" fmla="*/ 224589 w 529389"/>
              <a:gd name="connsiteY12" fmla="*/ 387510 h 499805"/>
              <a:gd name="connsiteX13" fmla="*/ 401052 w 529389"/>
              <a:gd name="connsiteY13" fmla="*/ 355426 h 499805"/>
              <a:gd name="connsiteX14" fmla="*/ 352926 w 529389"/>
              <a:gd name="connsiteY14" fmla="*/ 451679 h 499805"/>
              <a:gd name="connsiteX15" fmla="*/ 304800 w 529389"/>
              <a:gd name="connsiteY15" fmla="*/ 483763 h 499805"/>
              <a:gd name="connsiteX16" fmla="*/ 368968 w 529389"/>
              <a:gd name="connsiteY16" fmla="*/ 499805 h 499805"/>
              <a:gd name="connsiteX17" fmla="*/ 513347 w 529389"/>
              <a:gd name="connsiteY17" fmla="*/ 483763 h 499805"/>
              <a:gd name="connsiteX18" fmla="*/ 529389 w 529389"/>
              <a:gd name="connsiteY18" fmla="*/ 483763 h 49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389" h="499805">
                <a:moveTo>
                  <a:pt x="0" y="34584"/>
                </a:moveTo>
                <a:cubicBezTo>
                  <a:pt x="55591" y="23466"/>
                  <a:pt x="205465" y="-9222"/>
                  <a:pt x="240631" y="2500"/>
                </a:cubicBezTo>
                <a:cubicBezTo>
                  <a:pt x="261547" y="9472"/>
                  <a:pt x="238362" y="49452"/>
                  <a:pt x="224589" y="66668"/>
                </a:cubicBezTo>
                <a:cubicBezTo>
                  <a:pt x="214026" y="79872"/>
                  <a:pt x="192505" y="77363"/>
                  <a:pt x="176463" y="82710"/>
                </a:cubicBezTo>
                <a:cubicBezTo>
                  <a:pt x="98987" y="160189"/>
                  <a:pt x="193254" y="61724"/>
                  <a:pt x="112295" y="162921"/>
                </a:cubicBezTo>
                <a:cubicBezTo>
                  <a:pt x="102847" y="174731"/>
                  <a:pt x="89658" y="183195"/>
                  <a:pt x="80210" y="195005"/>
                </a:cubicBezTo>
                <a:cubicBezTo>
                  <a:pt x="68166" y="210060"/>
                  <a:pt x="29108" y="239961"/>
                  <a:pt x="48126" y="243131"/>
                </a:cubicBezTo>
                <a:cubicBezTo>
                  <a:pt x="95045" y="250951"/>
                  <a:pt x="172144" y="208116"/>
                  <a:pt x="224589" y="195005"/>
                </a:cubicBezTo>
                <a:cubicBezTo>
                  <a:pt x="251041" y="188392"/>
                  <a:pt x="278063" y="184310"/>
                  <a:pt x="304800" y="178963"/>
                </a:cubicBezTo>
                <a:cubicBezTo>
                  <a:pt x="288758" y="195005"/>
                  <a:pt x="267692" y="207257"/>
                  <a:pt x="256674" y="227089"/>
                </a:cubicBezTo>
                <a:cubicBezTo>
                  <a:pt x="240250" y="256653"/>
                  <a:pt x="248503" y="299428"/>
                  <a:pt x="224589" y="323342"/>
                </a:cubicBezTo>
                <a:lnTo>
                  <a:pt x="176463" y="371468"/>
                </a:lnTo>
                <a:cubicBezTo>
                  <a:pt x="192505" y="376815"/>
                  <a:pt x="207679" y="387510"/>
                  <a:pt x="224589" y="387510"/>
                </a:cubicBezTo>
                <a:cubicBezTo>
                  <a:pt x="245115" y="387510"/>
                  <a:pt x="374972" y="360642"/>
                  <a:pt x="401052" y="355426"/>
                </a:cubicBezTo>
                <a:cubicBezTo>
                  <a:pt x="388005" y="394569"/>
                  <a:pt x="384024" y="420581"/>
                  <a:pt x="352926" y="451679"/>
                </a:cubicBezTo>
                <a:cubicBezTo>
                  <a:pt x="339293" y="465312"/>
                  <a:pt x="320842" y="473068"/>
                  <a:pt x="304800" y="483763"/>
                </a:cubicBezTo>
                <a:cubicBezTo>
                  <a:pt x="326189" y="489110"/>
                  <a:pt x="346920" y="499805"/>
                  <a:pt x="368968" y="499805"/>
                </a:cubicBezTo>
                <a:cubicBezTo>
                  <a:pt x="417390" y="499805"/>
                  <a:pt x="465165" y="488581"/>
                  <a:pt x="513347" y="483763"/>
                </a:cubicBezTo>
                <a:cubicBezTo>
                  <a:pt x="518668" y="483231"/>
                  <a:pt x="524042" y="483763"/>
                  <a:pt x="529389" y="48376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Rovná spojnica 8"/>
          <p:cNvCxnSpPr/>
          <p:nvPr/>
        </p:nvCxnSpPr>
        <p:spPr>
          <a:xfrm flipH="1" flipV="1">
            <a:off x="2590845" y="2677398"/>
            <a:ext cx="582784" cy="66801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ovná spojovacia šípka 11"/>
          <p:cNvCxnSpPr/>
          <p:nvPr/>
        </p:nvCxnSpPr>
        <p:spPr>
          <a:xfrm>
            <a:off x="1867154" y="3743015"/>
            <a:ext cx="775287" cy="924235"/>
          </a:xfrm>
          <a:prstGeom prst="straightConnector1">
            <a:avLst/>
          </a:prstGeom>
          <a:ln w="730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ovná spojovacia šípka 12"/>
          <p:cNvCxnSpPr/>
          <p:nvPr/>
        </p:nvCxnSpPr>
        <p:spPr>
          <a:xfrm flipV="1">
            <a:off x="899360" y="3743015"/>
            <a:ext cx="933074" cy="812078"/>
          </a:xfrm>
          <a:prstGeom prst="straightConnector1">
            <a:avLst/>
          </a:prstGeom>
          <a:ln w="730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BlokTextu 15"/>
          <p:cNvSpPr txBox="1"/>
          <p:nvPr/>
        </p:nvSpPr>
        <p:spPr>
          <a:xfrm>
            <a:off x="0" y="4890780"/>
            <a:ext cx="3786939" cy="923330"/>
          </a:xfrm>
          <a:prstGeom prst="rect">
            <a:avLst/>
          </a:prstGeom>
          <a:noFill/>
        </p:spPr>
        <p:txBody>
          <a:bodyPr wrap="square" rtlCol="0">
            <a:spAutoFit/>
          </a:bodyPr>
          <a:lstStyle/>
          <a:p>
            <a:pPr algn="ctr"/>
            <a:r>
              <a:rPr lang="sk-SK"/>
              <a:t>Dva oscilátory v dvoch smeroch budené skokovými zmenami sily </a:t>
            </a:r>
            <a:r>
              <a:rPr lang="en-US"/>
              <a:t>(pali</a:t>
            </a:r>
            <a:r>
              <a:rPr lang="sk-SK"/>
              <a:t>čka narazí na zárez v drievku</a:t>
            </a:r>
            <a:r>
              <a:rPr lang="en-US"/>
              <a:t>)</a:t>
            </a:r>
          </a:p>
        </p:txBody>
      </p:sp>
      <p:sp>
        <p:nvSpPr>
          <p:cNvPr id="17" name="BlokTextu 16"/>
          <p:cNvSpPr txBox="1"/>
          <p:nvPr/>
        </p:nvSpPr>
        <p:spPr>
          <a:xfrm>
            <a:off x="1652337" y="1320512"/>
            <a:ext cx="9415712" cy="400110"/>
          </a:xfrm>
          <a:prstGeom prst="rect">
            <a:avLst/>
          </a:prstGeom>
          <a:noFill/>
        </p:spPr>
        <p:txBody>
          <a:bodyPr wrap="square" rtlCol="0">
            <a:spAutoFit/>
          </a:bodyPr>
          <a:lstStyle/>
          <a:p>
            <a:r>
              <a:rPr lang="sk-SK" sz="2000"/>
              <a:t>Univerzálne používaný fyzikálny model  </a:t>
            </a:r>
            <a:r>
              <a:rPr lang="en-US" sz="2000" b="1"/>
              <a:t>– buden</a:t>
            </a:r>
            <a:r>
              <a:rPr lang="sk-SK" sz="2000" b="1"/>
              <a:t>ý tlmený harmonický oscilátor</a:t>
            </a:r>
            <a:endParaRPr lang="en-US" b="1"/>
          </a:p>
        </p:txBody>
      </p:sp>
      <p:sp>
        <p:nvSpPr>
          <p:cNvPr id="18" name="BlokTextu 17"/>
          <p:cNvSpPr txBox="1"/>
          <p:nvPr/>
        </p:nvSpPr>
        <p:spPr>
          <a:xfrm>
            <a:off x="4046072" y="5610396"/>
            <a:ext cx="7764928" cy="1015663"/>
          </a:xfrm>
          <a:prstGeom prst="rect">
            <a:avLst/>
          </a:prstGeom>
          <a:noFill/>
        </p:spPr>
        <p:txBody>
          <a:bodyPr wrap="square" rtlCol="0">
            <a:spAutoFit/>
          </a:bodyPr>
          <a:lstStyle/>
          <a:p>
            <a:r>
              <a:rPr lang="sk-SK" sz="2000"/>
              <a:t>V našom prípade je to trochu komplikovanejšie, lebo budiaca sila nie je sínus alebo kosínus, no dá sa poskladať z veľa rôznych sínusov a kosínusov </a:t>
            </a:r>
            <a:r>
              <a:rPr lang="en-US" sz="2000"/>
              <a:t>– </a:t>
            </a:r>
            <a:r>
              <a:rPr lang="en-US" sz="2000" b="1"/>
              <a:t>Fourierova anal</a:t>
            </a:r>
            <a:r>
              <a:rPr lang="sk-SK" sz="2000" b="1"/>
              <a:t>ý</a:t>
            </a:r>
            <a:r>
              <a:rPr lang="en-US" sz="2000" b="1"/>
              <a:t>za</a:t>
            </a:r>
            <a:r>
              <a:rPr lang="sk-SK" sz="2000" b="1"/>
              <a:t> </a:t>
            </a:r>
            <a:r>
              <a:rPr lang="en-US" sz="2000"/>
              <a:t>(n</a:t>
            </a:r>
            <a:r>
              <a:rPr lang="sk-SK" sz="2000"/>
              <a:t>ámet pre šikovnejších z vás </a:t>
            </a:r>
            <a:r>
              <a:rPr lang="en-US" sz="2000"/>
              <a:t>;) )</a:t>
            </a:r>
            <a:endParaRPr lang="en-US" b="1"/>
          </a:p>
        </p:txBody>
      </p:sp>
      <p:sp>
        <p:nvSpPr>
          <p:cNvPr id="19" name="BlokTextu 18"/>
          <p:cNvSpPr txBox="1"/>
          <p:nvPr/>
        </p:nvSpPr>
        <p:spPr>
          <a:xfrm>
            <a:off x="4314776" y="4864575"/>
            <a:ext cx="6753273" cy="707886"/>
          </a:xfrm>
          <a:prstGeom prst="rect">
            <a:avLst/>
          </a:prstGeom>
          <a:noFill/>
        </p:spPr>
        <p:txBody>
          <a:bodyPr wrap="square" rtlCol="0">
            <a:spAutoFit/>
          </a:bodyPr>
          <a:lstStyle/>
          <a:p>
            <a:r>
              <a:rPr lang="sk-SK" sz="2000" b="1"/>
              <a:t>Príslušné výpočty nájdete pod</a:t>
            </a:r>
            <a:r>
              <a:rPr lang="sk-SK" sz="2000" b="1">
                <a:solidFill>
                  <a:schemeClr val="bg1">
                    <a:lumMod val="50000"/>
                  </a:schemeClr>
                </a:solidFill>
              </a:rPr>
              <a:t> </a:t>
            </a:r>
          </a:p>
          <a:p>
            <a:r>
              <a:rPr lang="sk-SK" sz="2000" b="1">
                <a:solidFill>
                  <a:schemeClr val="bg1">
                    <a:lumMod val="50000"/>
                  </a:schemeClr>
                </a:solidFill>
              </a:rPr>
              <a:t>	Driven damped linear harmonic oscillator</a:t>
            </a:r>
            <a:endParaRPr lang="en-US" b="1"/>
          </a:p>
        </p:txBody>
      </p:sp>
      <p:sp>
        <p:nvSpPr>
          <p:cNvPr id="21" name="BlokTextu 20"/>
          <p:cNvSpPr txBox="1"/>
          <p:nvPr/>
        </p:nvSpPr>
        <p:spPr>
          <a:xfrm>
            <a:off x="3117908" y="1825367"/>
            <a:ext cx="2393734" cy="400110"/>
          </a:xfrm>
          <a:prstGeom prst="rect">
            <a:avLst/>
          </a:prstGeom>
          <a:noFill/>
        </p:spPr>
        <p:txBody>
          <a:bodyPr wrap="square" rtlCol="0">
            <a:spAutoFit/>
          </a:bodyPr>
          <a:lstStyle/>
          <a:p>
            <a:r>
              <a:rPr lang="sk-SK" sz="2000" b="1"/>
              <a:t>Rezonančná krivka</a:t>
            </a:r>
            <a:endParaRPr lang="en-US" b="1"/>
          </a:p>
        </p:txBody>
      </p:sp>
      <mc:AlternateContent xmlns:mc="http://schemas.openxmlformats.org/markup-compatibility/2006" xmlns:a14="http://schemas.microsoft.com/office/drawing/2010/main">
        <mc:Choice Requires="a14">
          <p:sp>
            <p:nvSpPr>
              <p:cNvPr id="22" name="BlokTextu 21"/>
              <p:cNvSpPr txBox="1"/>
              <p:nvPr/>
            </p:nvSpPr>
            <p:spPr>
              <a:xfrm>
                <a:off x="9877508" y="4359313"/>
                <a:ext cx="8607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𝝎</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𝝎</m:t>
                          </m:r>
                        </m:e>
                        <m:sub>
                          <m:r>
                            <a:rPr lang="en-US" sz="2400" b="1" i="1" smtClean="0">
                              <a:latin typeface="Cambria Math" panose="02040503050406030204" pitchFamily="18" charset="0"/>
                            </a:rPr>
                            <m:t>𝟎</m:t>
                          </m:r>
                        </m:sub>
                      </m:sSub>
                    </m:oMath>
                  </m:oMathPara>
                </a14:m>
                <a:endParaRPr lang="en-US" sz="2400" b="1"/>
              </a:p>
            </p:txBody>
          </p:sp>
        </mc:Choice>
        <mc:Fallback xmlns="">
          <p:sp>
            <p:nvSpPr>
              <p:cNvPr id="22" name="BlokTextu 21"/>
              <p:cNvSpPr txBox="1">
                <a:spLocks noRot="1" noChangeAspect="1" noMove="1" noResize="1" noEditPoints="1" noAdjustHandles="1" noChangeArrowheads="1" noChangeShapeType="1" noTextEdit="1"/>
              </p:cNvSpPr>
              <p:nvPr/>
            </p:nvSpPr>
            <p:spPr>
              <a:xfrm>
                <a:off x="9877508" y="4359313"/>
                <a:ext cx="860748" cy="369332"/>
              </a:xfrm>
              <a:prstGeom prst="rect">
                <a:avLst/>
              </a:prstGeom>
              <a:blipFill>
                <a:blip r:embed="rId3"/>
                <a:stretch>
                  <a:fillRect l="-4930" r="-2817"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BlokTextu 22"/>
              <p:cNvSpPr txBox="1"/>
              <p:nvPr/>
            </p:nvSpPr>
            <p:spPr>
              <a:xfrm>
                <a:off x="4797081" y="2466892"/>
                <a:ext cx="7758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𝑨</m:t>
                      </m:r>
                      <m:r>
                        <a:rPr lang="en-US" sz="2400" b="1" i="1" smtClean="0">
                          <a:latin typeface="Cambria Math" panose="02040503050406030204" pitchFamily="18" charset="0"/>
                        </a:rPr>
                        <m:t>(</m:t>
                      </m:r>
                      <m:r>
                        <a:rPr lang="en-US" sz="2400" b="1" i="1" smtClean="0">
                          <a:latin typeface="Cambria Math" panose="02040503050406030204" pitchFamily="18" charset="0"/>
                        </a:rPr>
                        <m:t>𝝎</m:t>
                      </m:r>
                      <m:r>
                        <a:rPr lang="en-US" sz="2400" b="1" i="1" smtClean="0">
                          <a:latin typeface="Cambria Math" panose="02040503050406030204" pitchFamily="18" charset="0"/>
                        </a:rPr>
                        <m:t>)</m:t>
                      </m:r>
                    </m:oMath>
                  </m:oMathPara>
                </a14:m>
                <a:endParaRPr lang="en-US" sz="2400" b="1"/>
              </a:p>
            </p:txBody>
          </p:sp>
        </mc:Choice>
        <mc:Fallback xmlns="">
          <p:sp>
            <p:nvSpPr>
              <p:cNvPr id="23" name="BlokTextu 22"/>
              <p:cNvSpPr txBox="1">
                <a:spLocks noRot="1" noChangeAspect="1" noMove="1" noResize="1" noEditPoints="1" noAdjustHandles="1" noChangeArrowheads="1" noChangeShapeType="1" noTextEdit="1"/>
              </p:cNvSpPr>
              <p:nvPr/>
            </p:nvSpPr>
            <p:spPr>
              <a:xfrm>
                <a:off x="4797081" y="2466892"/>
                <a:ext cx="775853" cy="369332"/>
              </a:xfrm>
              <a:prstGeom prst="rect">
                <a:avLst/>
              </a:prstGeom>
              <a:blipFill>
                <a:blip r:embed="rId4"/>
                <a:stretch>
                  <a:fillRect l="-9449" r="-13386" b="-35000"/>
                </a:stretch>
              </a:blipFill>
            </p:spPr>
            <p:txBody>
              <a:bodyPr/>
              <a:lstStyle/>
              <a:p>
                <a:r>
                  <a:rPr lang="en-US">
                    <a:noFill/>
                  </a:rPr>
                  <a:t> </a:t>
                </a:r>
              </a:p>
            </p:txBody>
          </p:sp>
        </mc:Fallback>
      </mc:AlternateContent>
      <p:sp>
        <p:nvSpPr>
          <p:cNvPr id="24" name="BlokTextu 23"/>
          <p:cNvSpPr txBox="1"/>
          <p:nvPr/>
        </p:nvSpPr>
        <p:spPr>
          <a:xfrm rot="16200000">
            <a:off x="4510052" y="3233287"/>
            <a:ext cx="1349913" cy="400110"/>
          </a:xfrm>
          <a:prstGeom prst="rect">
            <a:avLst/>
          </a:prstGeom>
          <a:noFill/>
        </p:spPr>
        <p:txBody>
          <a:bodyPr wrap="square" rtlCol="0">
            <a:spAutoFit/>
          </a:bodyPr>
          <a:lstStyle/>
          <a:p>
            <a:r>
              <a:rPr lang="en-US" sz="2000"/>
              <a:t>Amplit</a:t>
            </a:r>
            <a:r>
              <a:rPr lang="sk-SK" sz="2000"/>
              <a:t>úda</a:t>
            </a:r>
            <a:endParaRPr lang="en-US"/>
          </a:p>
        </p:txBody>
      </p:sp>
      <p:sp>
        <p:nvSpPr>
          <p:cNvPr id="25" name="BlokTextu 24"/>
          <p:cNvSpPr txBox="1"/>
          <p:nvPr/>
        </p:nvSpPr>
        <p:spPr>
          <a:xfrm>
            <a:off x="10585743" y="3465797"/>
            <a:ext cx="1772898" cy="707886"/>
          </a:xfrm>
          <a:prstGeom prst="rect">
            <a:avLst/>
          </a:prstGeom>
          <a:noFill/>
        </p:spPr>
        <p:txBody>
          <a:bodyPr wrap="square" rtlCol="0">
            <a:spAutoFit/>
          </a:bodyPr>
          <a:lstStyle/>
          <a:p>
            <a:r>
              <a:rPr lang="sk-SK" sz="2000"/>
              <a:t>Rezonančná frekvencia</a:t>
            </a:r>
            <a:endParaRPr lang="en-US"/>
          </a:p>
        </p:txBody>
      </p:sp>
      <p:cxnSp>
        <p:nvCxnSpPr>
          <p:cNvPr id="27" name="Zaoblená spojnica 26"/>
          <p:cNvCxnSpPr>
            <a:stCxn id="25" idx="1"/>
            <a:endCxn id="22" idx="0"/>
          </p:cNvCxnSpPr>
          <p:nvPr/>
        </p:nvCxnSpPr>
        <p:spPr>
          <a:xfrm rot="10800000" flipV="1">
            <a:off x="10307883" y="3819739"/>
            <a:ext cx="277861" cy="539573"/>
          </a:xfrm>
          <a:prstGeom prst="curvedConnector2">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5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Ako vyzer</a:t>
            </a:r>
            <a:r>
              <a:rPr lang="sk-SK"/>
              <a:t>á pád</a:t>
            </a:r>
            <a:r>
              <a:rPr lang="en-US"/>
              <a:t>?</a:t>
            </a:r>
          </a:p>
        </p:txBody>
      </p:sp>
      <p:pic>
        <p:nvPicPr>
          <p:cNvPr id="1026" name="Picture 2" descr="Chain_w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83" y="2197289"/>
            <a:ext cx="11861034" cy="321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42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972800" cy="1325563"/>
          </a:xfrm>
        </p:spPr>
        <p:txBody>
          <a:bodyPr/>
          <a:lstStyle/>
          <a:p>
            <a:r>
              <a:rPr lang="sk-SK"/>
              <a:t>Minimálny fyzikálny model </a:t>
            </a:r>
            <a:r>
              <a:rPr lang="en-US"/>
              <a:t>– dva nez</a:t>
            </a:r>
            <a:r>
              <a:rPr lang="sk-SK"/>
              <a:t>ávislé oscilátory</a:t>
            </a:r>
            <a:endParaRPr lang="en-US"/>
          </a:p>
        </p:txBody>
      </p:sp>
      <p:sp>
        <p:nvSpPr>
          <p:cNvPr id="4" name="Obdĺžnik 3"/>
          <p:cNvSpPr/>
          <p:nvPr/>
        </p:nvSpPr>
        <p:spPr>
          <a:xfrm rot="2836638">
            <a:off x="1297659" y="3213626"/>
            <a:ext cx="1138990" cy="10587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Rovná spojnica 4"/>
          <p:cNvCxnSpPr/>
          <p:nvPr/>
        </p:nvCxnSpPr>
        <p:spPr>
          <a:xfrm flipV="1">
            <a:off x="613236" y="2556981"/>
            <a:ext cx="641684" cy="6096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ál 5"/>
          <p:cNvSpPr/>
          <p:nvPr/>
        </p:nvSpPr>
        <p:spPr>
          <a:xfrm>
            <a:off x="1417975" y="2355873"/>
            <a:ext cx="898358" cy="88231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ľný tvar 6"/>
          <p:cNvSpPr/>
          <p:nvPr/>
        </p:nvSpPr>
        <p:spPr>
          <a:xfrm>
            <a:off x="899360" y="2872988"/>
            <a:ext cx="529389" cy="499805"/>
          </a:xfrm>
          <a:custGeom>
            <a:avLst/>
            <a:gdLst>
              <a:gd name="connsiteX0" fmla="*/ 0 w 529389"/>
              <a:gd name="connsiteY0" fmla="*/ 34584 h 499805"/>
              <a:gd name="connsiteX1" fmla="*/ 240631 w 529389"/>
              <a:gd name="connsiteY1" fmla="*/ 2500 h 499805"/>
              <a:gd name="connsiteX2" fmla="*/ 224589 w 529389"/>
              <a:gd name="connsiteY2" fmla="*/ 66668 h 499805"/>
              <a:gd name="connsiteX3" fmla="*/ 176463 w 529389"/>
              <a:gd name="connsiteY3" fmla="*/ 82710 h 499805"/>
              <a:gd name="connsiteX4" fmla="*/ 112295 w 529389"/>
              <a:gd name="connsiteY4" fmla="*/ 162921 h 499805"/>
              <a:gd name="connsiteX5" fmla="*/ 80210 w 529389"/>
              <a:gd name="connsiteY5" fmla="*/ 195005 h 499805"/>
              <a:gd name="connsiteX6" fmla="*/ 48126 w 529389"/>
              <a:gd name="connsiteY6" fmla="*/ 243131 h 499805"/>
              <a:gd name="connsiteX7" fmla="*/ 224589 w 529389"/>
              <a:gd name="connsiteY7" fmla="*/ 195005 h 499805"/>
              <a:gd name="connsiteX8" fmla="*/ 304800 w 529389"/>
              <a:gd name="connsiteY8" fmla="*/ 178963 h 499805"/>
              <a:gd name="connsiteX9" fmla="*/ 256674 w 529389"/>
              <a:gd name="connsiteY9" fmla="*/ 227089 h 499805"/>
              <a:gd name="connsiteX10" fmla="*/ 224589 w 529389"/>
              <a:gd name="connsiteY10" fmla="*/ 323342 h 499805"/>
              <a:gd name="connsiteX11" fmla="*/ 176463 w 529389"/>
              <a:gd name="connsiteY11" fmla="*/ 371468 h 499805"/>
              <a:gd name="connsiteX12" fmla="*/ 224589 w 529389"/>
              <a:gd name="connsiteY12" fmla="*/ 387510 h 499805"/>
              <a:gd name="connsiteX13" fmla="*/ 401052 w 529389"/>
              <a:gd name="connsiteY13" fmla="*/ 355426 h 499805"/>
              <a:gd name="connsiteX14" fmla="*/ 352926 w 529389"/>
              <a:gd name="connsiteY14" fmla="*/ 451679 h 499805"/>
              <a:gd name="connsiteX15" fmla="*/ 304800 w 529389"/>
              <a:gd name="connsiteY15" fmla="*/ 483763 h 499805"/>
              <a:gd name="connsiteX16" fmla="*/ 368968 w 529389"/>
              <a:gd name="connsiteY16" fmla="*/ 499805 h 499805"/>
              <a:gd name="connsiteX17" fmla="*/ 513347 w 529389"/>
              <a:gd name="connsiteY17" fmla="*/ 483763 h 499805"/>
              <a:gd name="connsiteX18" fmla="*/ 529389 w 529389"/>
              <a:gd name="connsiteY18" fmla="*/ 483763 h 49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389" h="499805">
                <a:moveTo>
                  <a:pt x="0" y="34584"/>
                </a:moveTo>
                <a:cubicBezTo>
                  <a:pt x="55591" y="23466"/>
                  <a:pt x="205465" y="-9222"/>
                  <a:pt x="240631" y="2500"/>
                </a:cubicBezTo>
                <a:cubicBezTo>
                  <a:pt x="261547" y="9472"/>
                  <a:pt x="238362" y="49452"/>
                  <a:pt x="224589" y="66668"/>
                </a:cubicBezTo>
                <a:cubicBezTo>
                  <a:pt x="214026" y="79872"/>
                  <a:pt x="192505" y="77363"/>
                  <a:pt x="176463" y="82710"/>
                </a:cubicBezTo>
                <a:cubicBezTo>
                  <a:pt x="98987" y="160189"/>
                  <a:pt x="193254" y="61724"/>
                  <a:pt x="112295" y="162921"/>
                </a:cubicBezTo>
                <a:cubicBezTo>
                  <a:pt x="102847" y="174731"/>
                  <a:pt x="89658" y="183195"/>
                  <a:pt x="80210" y="195005"/>
                </a:cubicBezTo>
                <a:cubicBezTo>
                  <a:pt x="68166" y="210060"/>
                  <a:pt x="29108" y="239961"/>
                  <a:pt x="48126" y="243131"/>
                </a:cubicBezTo>
                <a:cubicBezTo>
                  <a:pt x="95045" y="250951"/>
                  <a:pt x="172144" y="208116"/>
                  <a:pt x="224589" y="195005"/>
                </a:cubicBezTo>
                <a:cubicBezTo>
                  <a:pt x="251041" y="188392"/>
                  <a:pt x="278063" y="184310"/>
                  <a:pt x="304800" y="178963"/>
                </a:cubicBezTo>
                <a:cubicBezTo>
                  <a:pt x="288758" y="195005"/>
                  <a:pt x="267692" y="207257"/>
                  <a:pt x="256674" y="227089"/>
                </a:cubicBezTo>
                <a:cubicBezTo>
                  <a:pt x="240250" y="256653"/>
                  <a:pt x="248503" y="299428"/>
                  <a:pt x="224589" y="323342"/>
                </a:cubicBezTo>
                <a:lnTo>
                  <a:pt x="176463" y="371468"/>
                </a:lnTo>
                <a:cubicBezTo>
                  <a:pt x="192505" y="376815"/>
                  <a:pt x="207679" y="387510"/>
                  <a:pt x="224589" y="387510"/>
                </a:cubicBezTo>
                <a:cubicBezTo>
                  <a:pt x="245115" y="387510"/>
                  <a:pt x="374972" y="360642"/>
                  <a:pt x="401052" y="355426"/>
                </a:cubicBezTo>
                <a:cubicBezTo>
                  <a:pt x="388005" y="394569"/>
                  <a:pt x="384024" y="420581"/>
                  <a:pt x="352926" y="451679"/>
                </a:cubicBezTo>
                <a:cubicBezTo>
                  <a:pt x="339293" y="465312"/>
                  <a:pt x="320842" y="473068"/>
                  <a:pt x="304800" y="483763"/>
                </a:cubicBezTo>
                <a:cubicBezTo>
                  <a:pt x="326189" y="489110"/>
                  <a:pt x="346920" y="499805"/>
                  <a:pt x="368968" y="499805"/>
                </a:cubicBezTo>
                <a:cubicBezTo>
                  <a:pt x="417390" y="499805"/>
                  <a:pt x="465165" y="488581"/>
                  <a:pt x="513347" y="483763"/>
                </a:cubicBezTo>
                <a:cubicBezTo>
                  <a:pt x="518668" y="483231"/>
                  <a:pt x="524042" y="483763"/>
                  <a:pt x="529389" y="48376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ľný tvar 7"/>
          <p:cNvSpPr/>
          <p:nvPr/>
        </p:nvSpPr>
        <p:spPr>
          <a:xfrm rot="4846886">
            <a:off x="2377747" y="3005530"/>
            <a:ext cx="529389" cy="499805"/>
          </a:xfrm>
          <a:custGeom>
            <a:avLst/>
            <a:gdLst>
              <a:gd name="connsiteX0" fmla="*/ 0 w 529389"/>
              <a:gd name="connsiteY0" fmla="*/ 34584 h 499805"/>
              <a:gd name="connsiteX1" fmla="*/ 240631 w 529389"/>
              <a:gd name="connsiteY1" fmla="*/ 2500 h 499805"/>
              <a:gd name="connsiteX2" fmla="*/ 224589 w 529389"/>
              <a:gd name="connsiteY2" fmla="*/ 66668 h 499805"/>
              <a:gd name="connsiteX3" fmla="*/ 176463 w 529389"/>
              <a:gd name="connsiteY3" fmla="*/ 82710 h 499805"/>
              <a:gd name="connsiteX4" fmla="*/ 112295 w 529389"/>
              <a:gd name="connsiteY4" fmla="*/ 162921 h 499805"/>
              <a:gd name="connsiteX5" fmla="*/ 80210 w 529389"/>
              <a:gd name="connsiteY5" fmla="*/ 195005 h 499805"/>
              <a:gd name="connsiteX6" fmla="*/ 48126 w 529389"/>
              <a:gd name="connsiteY6" fmla="*/ 243131 h 499805"/>
              <a:gd name="connsiteX7" fmla="*/ 224589 w 529389"/>
              <a:gd name="connsiteY7" fmla="*/ 195005 h 499805"/>
              <a:gd name="connsiteX8" fmla="*/ 304800 w 529389"/>
              <a:gd name="connsiteY8" fmla="*/ 178963 h 499805"/>
              <a:gd name="connsiteX9" fmla="*/ 256674 w 529389"/>
              <a:gd name="connsiteY9" fmla="*/ 227089 h 499805"/>
              <a:gd name="connsiteX10" fmla="*/ 224589 w 529389"/>
              <a:gd name="connsiteY10" fmla="*/ 323342 h 499805"/>
              <a:gd name="connsiteX11" fmla="*/ 176463 w 529389"/>
              <a:gd name="connsiteY11" fmla="*/ 371468 h 499805"/>
              <a:gd name="connsiteX12" fmla="*/ 224589 w 529389"/>
              <a:gd name="connsiteY12" fmla="*/ 387510 h 499805"/>
              <a:gd name="connsiteX13" fmla="*/ 401052 w 529389"/>
              <a:gd name="connsiteY13" fmla="*/ 355426 h 499805"/>
              <a:gd name="connsiteX14" fmla="*/ 352926 w 529389"/>
              <a:gd name="connsiteY14" fmla="*/ 451679 h 499805"/>
              <a:gd name="connsiteX15" fmla="*/ 304800 w 529389"/>
              <a:gd name="connsiteY15" fmla="*/ 483763 h 499805"/>
              <a:gd name="connsiteX16" fmla="*/ 368968 w 529389"/>
              <a:gd name="connsiteY16" fmla="*/ 499805 h 499805"/>
              <a:gd name="connsiteX17" fmla="*/ 513347 w 529389"/>
              <a:gd name="connsiteY17" fmla="*/ 483763 h 499805"/>
              <a:gd name="connsiteX18" fmla="*/ 529389 w 529389"/>
              <a:gd name="connsiteY18" fmla="*/ 483763 h 49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389" h="499805">
                <a:moveTo>
                  <a:pt x="0" y="34584"/>
                </a:moveTo>
                <a:cubicBezTo>
                  <a:pt x="55591" y="23466"/>
                  <a:pt x="205465" y="-9222"/>
                  <a:pt x="240631" y="2500"/>
                </a:cubicBezTo>
                <a:cubicBezTo>
                  <a:pt x="261547" y="9472"/>
                  <a:pt x="238362" y="49452"/>
                  <a:pt x="224589" y="66668"/>
                </a:cubicBezTo>
                <a:cubicBezTo>
                  <a:pt x="214026" y="79872"/>
                  <a:pt x="192505" y="77363"/>
                  <a:pt x="176463" y="82710"/>
                </a:cubicBezTo>
                <a:cubicBezTo>
                  <a:pt x="98987" y="160189"/>
                  <a:pt x="193254" y="61724"/>
                  <a:pt x="112295" y="162921"/>
                </a:cubicBezTo>
                <a:cubicBezTo>
                  <a:pt x="102847" y="174731"/>
                  <a:pt x="89658" y="183195"/>
                  <a:pt x="80210" y="195005"/>
                </a:cubicBezTo>
                <a:cubicBezTo>
                  <a:pt x="68166" y="210060"/>
                  <a:pt x="29108" y="239961"/>
                  <a:pt x="48126" y="243131"/>
                </a:cubicBezTo>
                <a:cubicBezTo>
                  <a:pt x="95045" y="250951"/>
                  <a:pt x="172144" y="208116"/>
                  <a:pt x="224589" y="195005"/>
                </a:cubicBezTo>
                <a:cubicBezTo>
                  <a:pt x="251041" y="188392"/>
                  <a:pt x="278063" y="184310"/>
                  <a:pt x="304800" y="178963"/>
                </a:cubicBezTo>
                <a:cubicBezTo>
                  <a:pt x="288758" y="195005"/>
                  <a:pt x="267692" y="207257"/>
                  <a:pt x="256674" y="227089"/>
                </a:cubicBezTo>
                <a:cubicBezTo>
                  <a:pt x="240250" y="256653"/>
                  <a:pt x="248503" y="299428"/>
                  <a:pt x="224589" y="323342"/>
                </a:cubicBezTo>
                <a:lnTo>
                  <a:pt x="176463" y="371468"/>
                </a:lnTo>
                <a:cubicBezTo>
                  <a:pt x="192505" y="376815"/>
                  <a:pt x="207679" y="387510"/>
                  <a:pt x="224589" y="387510"/>
                </a:cubicBezTo>
                <a:cubicBezTo>
                  <a:pt x="245115" y="387510"/>
                  <a:pt x="374972" y="360642"/>
                  <a:pt x="401052" y="355426"/>
                </a:cubicBezTo>
                <a:cubicBezTo>
                  <a:pt x="388005" y="394569"/>
                  <a:pt x="384024" y="420581"/>
                  <a:pt x="352926" y="451679"/>
                </a:cubicBezTo>
                <a:cubicBezTo>
                  <a:pt x="339293" y="465312"/>
                  <a:pt x="320842" y="473068"/>
                  <a:pt x="304800" y="483763"/>
                </a:cubicBezTo>
                <a:cubicBezTo>
                  <a:pt x="326189" y="489110"/>
                  <a:pt x="346920" y="499805"/>
                  <a:pt x="368968" y="499805"/>
                </a:cubicBezTo>
                <a:cubicBezTo>
                  <a:pt x="417390" y="499805"/>
                  <a:pt x="465165" y="488581"/>
                  <a:pt x="513347" y="483763"/>
                </a:cubicBezTo>
                <a:cubicBezTo>
                  <a:pt x="518668" y="483231"/>
                  <a:pt x="524042" y="483763"/>
                  <a:pt x="529389" y="48376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Rovná spojnica 8"/>
          <p:cNvCxnSpPr/>
          <p:nvPr/>
        </p:nvCxnSpPr>
        <p:spPr>
          <a:xfrm flipH="1" flipV="1">
            <a:off x="2590845" y="2677398"/>
            <a:ext cx="582784" cy="66801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ovná spojovacia šípka 11"/>
          <p:cNvCxnSpPr/>
          <p:nvPr/>
        </p:nvCxnSpPr>
        <p:spPr>
          <a:xfrm>
            <a:off x="1867154" y="3743015"/>
            <a:ext cx="775287" cy="924235"/>
          </a:xfrm>
          <a:prstGeom prst="straightConnector1">
            <a:avLst/>
          </a:prstGeom>
          <a:ln w="730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ovná spojovacia šípka 12"/>
          <p:cNvCxnSpPr/>
          <p:nvPr/>
        </p:nvCxnSpPr>
        <p:spPr>
          <a:xfrm flipV="1">
            <a:off x="899360" y="3743015"/>
            <a:ext cx="933074" cy="812078"/>
          </a:xfrm>
          <a:prstGeom prst="straightConnector1">
            <a:avLst/>
          </a:prstGeom>
          <a:ln w="730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Obrázok 2"/>
          <p:cNvPicPr>
            <a:picLocks noChangeAspect="1"/>
          </p:cNvPicPr>
          <p:nvPr/>
        </p:nvPicPr>
        <p:blipFill>
          <a:blip r:embed="rId2"/>
          <a:stretch>
            <a:fillRect/>
          </a:stretch>
        </p:blipFill>
        <p:spPr>
          <a:xfrm>
            <a:off x="8456841" y="2882566"/>
            <a:ext cx="2600325" cy="2619375"/>
          </a:xfrm>
          <a:prstGeom prst="rect">
            <a:avLst/>
          </a:prstGeom>
        </p:spPr>
      </p:pic>
      <p:sp>
        <p:nvSpPr>
          <p:cNvPr id="14" name="BlokTextu 13"/>
          <p:cNvSpPr txBox="1"/>
          <p:nvPr/>
        </p:nvSpPr>
        <p:spPr>
          <a:xfrm>
            <a:off x="2086476" y="1554851"/>
            <a:ext cx="10241760" cy="707886"/>
          </a:xfrm>
          <a:prstGeom prst="rect">
            <a:avLst/>
          </a:prstGeom>
          <a:noFill/>
        </p:spPr>
        <p:txBody>
          <a:bodyPr wrap="square" rtlCol="0">
            <a:spAutoFit/>
          </a:bodyPr>
          <a:lstStyle/>
          <a:p>
            <a:r>
              <a:rPr lang="sk-SK" sz="2000"/>
              <a:t>Zloženie dvoch kmitaní v dvoch navzájom kolmých smeroch vytvorí pohyb osi paličky po elipse </a:t>
            </a:r>
          </a:p>
          <a:p>
            <a:r>
              <a:rPr lang="sk-SK" sz="2000"/>
              <a:t>	→ analógia s kruhovou polarizáciou EM vĺn</a:t>
            </a:r>
            <a:endParaRPr lang="en-US" b="1"/>
          </a:p>
        </p:txBody>
      </p:sp>
      <p:pic>
        <p:nvPicPr>
          <p:cNvPr id="10" name="Obrázok 9"/>
          <p:cNvPicPr>
            <a:picLocks noChangeAspect="1"/>
          </p:cNvPicPr>
          <p:nvPr/>
        </p:nvPicPr>
        <p:blipFill>
          <a:blip r:embed="rId3"/>
          <a:stretch>
            <a:fillRect/>
          </a:stretch>
        </p:blipFill>
        <p:spPr>
          <a:xfrm>
            <a:off x="3651843" y="2797031"/>
            <a:ext cx="4189810" cy="2490537"/>
          </a:xfrm>
          <a:prstGeom prst="rect">
            <a:avLst/>
          </a:prstGeom>
        </p:spPr>
      </p:pic>
      <p:sp>
        <p:nvSpPr>
          <p:cNvPr id="11" name="BlokTextu 10"/>
          <p:cNvSpPr txBox="1"/>
          <p:nvPr/>
        </p:nvSpPr>
        <p:spPr>
          <a:xfrm>
            <a:off x="3998161" y="5501941"/>
            <a:ext cx="3737954" cy="646331"/>
          </a:xfrm>
          <a:prstGeom prst="rect">
            <a:avLst/>
          </a:prstGeom>
          <a:noFill/>
        </p:spPr>
        <p:txBody>
          <a:bodyPr wrap="square" rtlCol="0">
            <a:spAutoFit/>
          </a:bodyPr>
          <a:lstStyle/>
          <a:p>
            <a:pPr algn="ctr"/>
            <a:r>
              <a:rPr lang="sk-SK"/>
              <a:t>Polarizácia EM vlny je daná rovinou, </a:t>
            </a:r>
          </a:p>
          <a:p>
            <a:pPr algn="ctr"/>
            <a:r>
              <a:rPr lang="sk-SK"/>
              <a:t>v ktorej kmitá elektrické pole</a:t>
            </a:r>
            <a:endParaRPr lang="en-US"/>
          </a:p>
        </p:txBody>
      </p:sp>
    </p:spTree>
    <p:extLst>
      <p:ext uri="{BB962C8B-B14F-4D97-AF65-F5344CB8AC3E}">
        <p14:creationId xmlns:p14="http://schemas.microsoft.com/office/powerpoint/2010/main" val="1263584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ĺžnik 11"/>
          <p:cNvSpPr/>
          <p:nvPr/>
        </p:nvSpPr>
        <p:spPr>
          <a:xfrm>
            <a:off x="2569029" y="2728686"/>
            <a:ext cx="2462449" cy="22642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normAutofit/>
          </a:bodyPr>
          <a:lstStyle/>
          <a:p>
            <a:r>
              <a:rPr lang="sk-SK" sz="3600"/>
              <a:t>Vieme teda čo robí os paličky ... </a:t>
            </a:r>
            <a:br>
              <a:rPr lang="sk-SK" sz="3600"/>
            </a:br>
            <a:r>
              <a:rPr lang="sk-SK" sz="3600"/>
              <a:t>	Čo sa bude diať s vrtuľkou</a:t>
            </a:r>
            <a:r>
              <a:rPr lang="en-US" sz="3600"/>
              <a:t>?</a:t>
            </a:r>
          </a:p>
        </p:txBody>
      </p:sp>
      <p:sp>
        <p:nvSpPr>
          <p:cNvPr id="4" name="Obdĺžnik 3"/>
          <p:cNvSpPr/>
          <p:nvPr/>
        </p:nvSpPr>
        <p:spPr>
          <a:xfrm rot="1875591">
            <a:off x="316393" y="3468546"/>
            <a:ext cx="7333343" cy="1385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ál 5"/>
          <p:cNvSpPr/>
          <p:nvPr/>
        </p:nvSpPr>
        <p:spPr>
          <a:xfrm>
            <a:off x="3338286" y="3585028"/>
            <a:ext cx="899886" cy="8853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kTextu 6"/>
          <p:cNvSpPr txBox="1"/>
          <p:nvPr/>
        </p:nvSpPr>
        <p:spPr>
          <a:xfrm>
            <a:off x="1891718" y="1808059"/>
            <a:ext cx="861133" cy="369332"/>
          </a:xfrm>
          <a:prstGeom prst="rect">
            <a:avLst/>
          </a:prstGeom>
          <a:noFill/>
        </p:spPr>
        <p:txBody>
          <a:bodyPr wrap="none" rtlCol="0">
            <a:spAutoFit/>
          </a:bodyPr>
          <a:lstStyle/>
          <a:p>
            <a:r>
              <a:rPr lang="en-US"/>
              <a:t>Vrtu</a:t>
            </a:r>
            <a:r>
              <a:rPr lang="sk-SK"/>
              <a:t>ľka</a:t>
            </a:r>
            <a:endParaRPr lang="en-US"/>
          </a:p>
        </p:txBody>
      </p:sp>
      <p:sp>
        <p:nvSpPr>
          <p:cNvPr id="9" name="BlokTextu 8"/>
          <p:cNvSpPr txBox="1"/>
          <p:nvPr/>
        </p:nvSpPr>
        <p:spPr>
          <a:xfrm>
            <a:off x="3740410" y="3262534"/>
            <a:ext cx="607089" cy="369332"/>
          </a:xfrm>
          <a:prstGeom prst="rect">
            <a:avLst/>
          </a:prstGeom>
          <a:noFill/>
        </p:spPr>
        <p:txBody>
          <a:bodyPr wrap="none" rtlCol="0">
            <a:spAutoFit/>
          </a:bodyPr>
          <a:lstStyle/>
          <a:p>
            <a:r>
              <a:rPr lang="sk-SK"/>
              <a:t>oska</a:t>
            </a:r>
            <a:endParaRPr lang="en-US"/>
          </a:p>
        </p:txBody>
      </p:sp>
      <p:sp>
        <p:nvSpPr>
          <p:cNvPr id="10" name="Ovál 9"/>
          <p:cNvSpPr/>
          <p:nvPr/>
        </p:nvSpPr>
        <p:spPr>
          <a:xfrm>
            <a:off x="2293546" y="3770946"/>
            <a:ext cx="2440329" cy="1593341"/>
          </a:xfrm>
          <a:prstGeom prst="ellipse">
            <a:avLst/>
          </a:prstGeom>
          <a:noFill/>
          <a:ln w="444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ál 7"/>
          <p:cNvSpPr/>
          <p:nvPr/>
        </p:nvSpPr>
        <p:spPr>
          <a:xfrm>
            <a:off x="3560182" y="3585028"/>
            <a:ext cx="456093" cy="4862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okTextu 10"/>
          <p:cNvSpPr txBox="1"/>
          <p:nvPr/>
        </p:nvSpPr>
        <p:spPr>
          <a:xfrm>
            <a:off x="1403549" y="5427381"/>
            <a:ext cx="2378152" cy="369332"/>
          </a:xfrm>
          <a:prstGeom prst="rect">
            <a:avLst/>
          </a:prstGeom>
          <a:noFill/>
        </p:spPr>
        <p:txBody>
          <a:bodyPr wrap="none" rtlCol="0">
            <a:spAutoFit/>
          </a:bodyPr>
          <a:lstStyle/>
          <a:p>
            <a:r>
              <a:rPr lang="sk-SK"/>
              <a:t>trajektória osky drievko</a:t>
            </a:r>
            <a:endParaRPr lang="en-US"/>
          </a:p>
        </p:txBody>
      </p:sp>
      <p:sp>
        <p:nvSpPr>
          <p:cNvPr id="14" name="BlokTextu 13"/>
          <p:cNvSpPr txBox="1"/>
          <p:nvPr/>
        </p:nvSpPr>
        <p:spPr>
          <a:xfrm>
            <a:off x="4155212" y="2384278"/>
            <a:ext cx="876266" cy="369332"/>
          </a:xfrm>
          <a:prstGeom prst="rect">
            <a:avLst/>
          </a:prstGeom>
          <a:noFill/>
        </p:spPr>
        <p:txBody>
          <a:bodyPr wrap="none" rtlCol="0">
            <a:spAutoFit/>
          </a:bodyPr>
          <a:lstStyle/>
          <a:p>
            <a:r>
              <a:rPr lang="sk-SK"/>
              <a:t>drievko</a:t>
            </a:r>
            <a:endParaRPr lang="en-US"/>
          </a:p>
        </p:txBody>
      </p:sp>
      <p:cxnSp>
        <p:nvCxnSpPr>
          <p:cNvPr id="16" name="Rovná spojovacia šípka 15"/>
          <p:cNvCxnSpPr/>
          <p:nvPr/>
        </p:nvCxnSpPr>
        <p:spPr>
          <a:xfrm flipV="1">
            <a:off x="3484680" y="2727931"/>
            <a:ext cx="0" cy="197394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3484680" y="4701874"/>
            <a:ext cx="2209247" cy="72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BlokTextu 18"/>
              <p:cNvSpPr txBox="1"/>
              <p:nvPr/>
            </p:nvSpPr>
            <p:spPr>
              <a:xfrm>
                <a:off x="5315249" y="4384328"/>
                <a:ext cx="1859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b="1" i="1" smtClean="0">
                          <a:latin typeface="Cambria Math" panose="02040503050406030204" pitchFamily="18" charset="0"/>
                        </a:rPr>
                        <m:t>𝒙</m:t>
                      </m:r>
                    </m:oMath>
                  </m:oMathPara>
                </a14:m>
                <a:endParaRPr lang="en-US" b="1"/>
              </a:p>
            </p:txBody>
          </p:sp>
        </mc:Choice>
        <mc:Fallback xmlns="">
          <p:sp>
            <p:nvSpPr>
              <p:cNvPr id="19" name="BlokTextu 18"/>
              <p:cNvSpPr txBox="1">
                <a:spLocks noRot="1" noChangeAspect="1" noMove="1" noResize="1" noEditPoints="1" noAdjustHandles="1" noChangeArrowheads="1" noChangeShapeType="1" noTextEdit="1"/>
              </p:cNvSpPr>
              <p:nvPr/>
            </p:nvSpPr>
            <p:spPr>
              <a:xfrm>
                <a:off x="5315249" y="4384328"/>
                <a:ext cx="185948" cy="276999"/>
              </a:xfrm>
              <a:prstGeom prst="rect">
                <a:avLst/>
              </a:prstGeom>
              <a:blipFill>
                <a:blip r:embed="rId2"/>
                <a:stretch>
                  <a:fillRect l="-20000" r="-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BlokTextu 19"/>
              <p:cNvSpPr txBox="1"/>
              <p:nvPr/>
            </p:nvSpPr>
            <p:spPr>
              <a:xfrm>
                <a:off x="3535696" y="2709201"/>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b="1" i="1" smtClean="0">
                          <a:latin typeface="Cambria Math" panose="02040503050406030204" pitchFamily="18" charset="0"/>
                        </a:rPr>
                        <m:t>𝒚</m:t>
                      </m:r>
                    </m:oMath>
                  </m:oMathPara>
                </a14:m>
                <a:endParaRPr lang="en-US" b="1"/>
              </a:p>
            </p:txBody>
          </p:sp>
        </mc:Choice>
        <mc:Fallback xmlns="">
          <p:sp>
            <p:nvSpPr>
              <p:cNvPr id="20" name="BlokTextu 19"/>
              <p:cNvSpPr txBox="1">
                <a:spLocks noRot="1" noChangeAspect="1" noMove="1" noResize="1" noEditPoints="1" noAdjustHandles="1" noChangeArrowheads="1" noChangeShapeType="1" noTextEdit="1"/>
              </p:cNvSpPr>
              <p:nvPr/>
            </p:nvSpPr>
            <p:spPr>
              <a:xfrm>
                <a:off x="3535696" y="2709201"/>
                <a:ext cx="190757" cy="276999"/>
              </a:xfrm>
              <a:prstGeom prst="rect">
                <a:avLst/>
              </a:prstGeom>
              <a:blipFill>
                <a:blip r:embed="rId3"/>
                <a:stretch>
                  <a:fillRect l="-32258" r="-32258" b="-23913"/>
                </a:stretch>
              </a:blipFill>
            </p:spPr>
            <p:txBody>
              <a:bodyPr/>
              <a:lstStyle/>
              <a:p>
                <a:r>
                  <a:rPr lang="en-US">
                    <a:noFill/>
                  </a:rPr>
                  <a:t> </a:t>
                </a:r>
              </a:p>
            </p:txBody>
          </p:sp>
        </mc:Fallback>
      </mc:AlternateContent>
      <p:sp>
        <p:nvSpPr>
          <p:cNvPr id="21" name="BlokTextu 20"/>
          <p:cNvSpPr txBox="1"/>
          <p:nvPr/>
        </p:nvSpPr>
        <p:spPr>
          <a:xfrm>
            <a:off x="6197600" y="1571890"/>
            <a:ext cx="5791200" cy="646331"/>
          </a:xfrm>
          <a:prstGeom prst="rect">
            <a:avLst/>
          </a:prstGeom>
          <a:noFill/>
        </p:spPr>
        <p:txBody>
          <a:bodyPr wrap="square" rtlCol="0">
            <a:spAutoFit/>
          </a:bodyPr>
          <a:lstStyle/>
          <a:p>
            <a:r>
              <a:rPr lang="sk-SK"/>
              <a:t>Pohyb osi drievka už poznáme </a:t>
            </a:r>
            <a:r>
              <a:rPr lang="en-US"/>
              <a:t>(pre jednoduchos</a:t>
            </a:r>
            <a:r>
              <a:rPr lang="sk-SK"/>
              <a:t>ť zoberieme zloženie kmitov s rovnakou frekvenciou v dvoch smeroch</a:t>
            </a:r>
            <a:r>
              <a:rPr lang="en-US"/>
              <a:t>)</a:t>
            </a:r>
          </a:p>
        </p:txBody>
      </p:sp>
      <mc:AlternateContent xmlns:mc="http://schemas.openxmlformats.org/markup-compatibility/2006" xmlns:a14="http://schemas.microsoft.com/office/drawing/2010/main">
        <mc:Choice Requires="a14">
          <p:sp>
            <p:nvSpPr>
              <p:cNvPr id="22" name="BlokTextu 21"/>
              <p:cNvSpPr txBox="1"/>
              <p:nvPr/>
            </p:nvSpPr>
            <p:spPr>
              <a:xfrm>
                <a:off x="7307048" y="2291063"/>
                <a:ext cx="14914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a:p>
            </p:txBody>
          </p:sp>
        </mc:Choice>
        <mc:Fallback xmlns="">
          <p:sp>
            <p:nvSpPr>
              <p:cNvPr id="22" name="BlokTextu 21"/>
              <p:cNvSpPr txBox="1">
                <a:spLocks noRot="1" noChangeAspect="1" noMove="1" noResize="1" noEditPoints="1" noAdjustHandles="1" noChangeArrowheads="1" noChangeShapeType="1" noTextEdit="1"/>
              </p:cNvSpPr>
              <p:nvPr/>
            </p:nvSpPr>
            <p:spPr>
              <a:xfrm>
                <a:off x="7307048" y="2291063"/>
                <a:ext cx="1491499" cy="276999"/>
              </a:xfrm>
              <a:prstGeom prst="rect">
                <a:avLst/>
              </a:prstGeom>
              <a:blipFill>
                <a:blip r:embed="rId4"/>
                <a:stretch>
                  <a:fillRect l="-2049" t="-2222" r="-5738"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BlokTextu 22"/>
              <p:cNvSpPr txBox="1"/>
              <p:nvPr/>
            </p:nvSpPr>
            <p:spPr>
              <a:xfrm>
                <a:off x="7307047" y="2614229"/>
                <a:ext cx="18866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m:oMathPara>
                </a14:m>
                <a:endParaRPr lang="en-US"/>
              </a:p>
            </p:txBody>
          </p:sp>
        </mc:Choice>
        <mc:Fallback xmlns="">
          <p:sp>
            <p:nvSpPr>
              <p:cNvPr id="23" name="BlokTextu 22"/>
              <p:cNvSpPr txBox="1">
                <a:spLocks noRot="1" noChangeAspect="1" noMove="1" noResize="1" noEditPoints="1" noAdjustHandles="1" noChangeArrowheads="1" noChangeShapeType="1" noTextEdit="1"/>
              </p:cNvSpPr>
              <p:nvPr/>
            </p:nvSpPr>
            <p:spPr>
              <a:xfrm>
                <a:off x="7307047" y="2614229"/>
                <a:ext cx="1886670" cy="276999"/>
              </a:xfrm>
              <a:prstGeom prst="rect">
                <a:avLst/>
              </a:prstGeom>
              <a:blipFill>
                <a:blip r:embed="rId5"/>
                <a:stretch>
                  <a:fillRect l="-2589" t="-2222" r="-4207" b="-35556"/>
                </a:stretch>
              </a:blipFill>
            </p:spPr>
            <p:txBody>
              <a:bodyPr/>
              <a:lstStyle/>
              <a:p>
                <a:r>
                  <a:rPr lang="en-US">
                    <a:noFill/>
                  </a:rPr>
                  <a:t> </a:t>
                </a:r>
              </a:p>
            </p:txBody>
          </p:sp>
        </mc:Fallback>
      </mc:AlternateContent>
      <p:sp>
        <p:nvSpPr>
          <p:cNvPr id="24" name="BlokTextu 23"/>
          <p:cNvSpPr txBox="1"/>
          <p:nvPr/>
        </p:nvSpPr>
        <p:spPr>
          <a:xfrm>
            <a:off x="6197600" y="2997680"/>
            <a:ext cx="5791200" cy="369332"/>
          </a:xfrm>
          <a:prstGeom prst="rect">
            <a:avLst/>
          </a:prstGeom>
          <a:noFill/>
        </p:spPr>
        <p:txBody>
          <a:bodyPr wrap="square" rtlCol="0">
            <a:spAutoFit/>
          </a:bodyPr>
          <a:lstStyle/>
          <a:p>
            <a:r>
              <a:rPr lang="en-US"/>
              <a:t>R</a:t>
            </a:r>
            <a:r>
              <a:rPr lang="sk-SK"/>
              <a:t>ýchlosť osi drievka poznáme</a:t>
            </a:r>
            <a:endParaRPr lang="en-US"/>
          </a:p>
        </p:txBody>
      </p:sp>
      <mc:AlternateContent xmlns:mc="http://schemas.openxmlformats.org/markup-compatibility/2006" xmlns:a14="http://schemas.microsoft.com/office/drawing/2010/main">
        <mc:Choice Requires="a14">
          <p:sp>
            <p:nvSpPr>
              <p:cNvPr id="26" name="BlokTextu 25"/>
              <p:cNvSpPr txBox="1"/>
              <p:nvPr/>
            </p:nvSpPr>
            <p:spPr>
              <a:xfrm>
                <a:off x="9193717" y="3090013"/>
                <a:ext cx="14023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sk-SK" b="0" i="1" smtClean="0">
                              <a:latin typeface="Cambria Math" panose="02040503050406030204" pitchFamily="18" charset="0"/>
                            </a:rPr>
                          </m:ctrlPr>
                        </m:accPr>
                        <m:e>
                          <m:sSub>
                            <m:sSubPr>
                              <m:ctrlPr>
                                <a:rPr lang="sk-SK" i="1">
                                  <a:latin typeface="Cambria Math" panose="02040503050406030204" pitchFamily="18" charset="0"/>
                                </a:rPr>
                              </m:ctrlPr>
                            </m:sSubPr>
                            <m:e>
                              <m:r>
                                <a:rPr lang="sk-SK" i="1">
                                  <a:latin typeface="Cambria Math" panose="02040503050406030204" pitchFamily="18" charset="0"/>
                                </a:rPr>
                                <m:t>𝑣</m:t>
                              </m:r>
                            </m:e>
                            <m:sub>
                              <m:r>
                                <a:rPr lang="sk-SK" i="1">
                                  <a:latin typeface="Cambria Math" panose="02040503050406030204" pitchFamily="18" charset="0"/>
                                </a:rPr>
                                <m:t>𝑑</m:t>
                              </m:r>
                            </m:sub>
                          </m:sSub>
                        </m:e>
                      </m:acc>
                      <m:r>
                        <a:rPr lang="sk-SK" b="0" i="1" smtClean="0">
                          <a:latin typeface="Cambria Math" panose="02040503050406030204" pitchFamily="18" charset="0"/>
                        </a:rPr>
                        <m:t>=</m:t>
                      </m:r>
                      <m:acc>
                        <m:accPr>
                          <m:chr m:val="̇"/>
                          <m:ctrlPr>
                            <a:rPr lang="sk-SK" b="0" i="1" smtClean="0">
                              <a:latin typeface="Cambria Math" panose="02040503050406030204" pitchFamily="18" charset="0"/>
                            </a:rPr>
                          </m:ctrlPr>
                        </m:accPr>
                        <m:e>
                          <m:r>
                            <a:rPr lang="sk-SK" b="0" i="1" smtClean="0">
                              <a:latin typeface="Cambria Math" panose="02040503050406030204" pitchFamily="18" charset="0"/>
                            </a:rPr>
                            <m:t>𝑥</m:t>
                          </m:r>
                        </m:e>
                      </m:acc>
                      <m:r>
                        <a:rPr lang="sk-SK" b="0" i="1" smtClean="0">
                          <a:latin typeface="Cambria Math" panose="02040503050406030204" pitchFamily="18" charset="0"/>
                        </a:rPr>
                        <m:t> </m:t>
                      </m:r>
                      <m:acc>
                        <m:accPr>
                          <m:chr m:val="⃗"/>
                          <m:ctrlPr>
                            <a:rPr lang="sk-SK" b="0" i="1" smtClean="0">
                              <a:latin typeface="Cambria Math" panose="02040503050406030204" pitchFamily="18" charset="0"/>
                            </a:rPr>
                          </m:ctrlPr>
                        </m:accPr>
                        <m:e>
                          <m:r>
                            <a:rPr lang="sk-SK" b="0" i="1" smtClean="0">
                              <a:latin typeface="Cambria Math" panose="02040503050406030204" pitchFamily="18" charset="0"/>
                            </a:rPr>
                            <m:t>𝑖</m:t>
                          </m:r>
                        </m:e>
                      </m:acc>
                      <m:r>
                        <a:rPr lang="en-US" b="0" i="1" smtClean="0">
                          <a:latin typeface="Cambria Math" panose="02040503050406030204" pitchFamily="18" charset="0"/>
                        </a:rPr>
                        <m:t>+</m:t>
                      </m:r>
                      <m:acc>
                        <m:accPr>
                          <m:chr m:val="̇"/>
                          <m:ctrlPr>
                            <a:rPr lang="sk-SK" i="1">
                              <a:latin typeface="Cambria Math" panose="02040503050406030204" pitchFamily="18" charset="0"/>
                            </a:rPr>
                          </m:ctrlPr>
                        </m:accPr>
                        <m:e>
                          <m:r>
                            <a:rPr lang="en-US" b="0" i="1" smtClean="0">
                              <a:latin typeface="Cambria Math" panose="02040503050406030204" pitchFamily="18" charset="0"/>
                            </a:rPr>
                            <m:t>𝑦</m:t>
                          </m:r>
                        </m:e>
                      </m:acc>
                      <m:r>
                        <a:rPr lang="sk-SK" i="1">
                          <a:latin typeface="Cambria Math" panose="02040503050406030204" pitchFamily="18" charset="0"/>
                        </a:rPr>
                        <m:t> </m:t>
                      </m:r>
                      <m:acc>
                        <m:accPr>
                          <m:chr m:val="⃗"/>
                          <m:ctrlPr>
                            <a:rPr lang="sk-SK" i="1">
                              <a:latin typeface="Cambria Math" panose="02040503050406030204" pitchFamily="18" charset="0"/>
                            </a:rPr>
                          </m:ctrlPr>
                        </m:accPr>
                        <m:e>
                          <m:r>
                            <a:rPr lang="en-US" b="0" i="1" smtClean="0">
                              <a:latin typeface="Cambria Math" panose="02040503050406030204" pitchFamily="18" charset="0"/>
                            </a:rPr>
                            <m:t>𝑗</m:t>
                          </m:r>
                        </m:e>
                      </m:acc>
                    </m:oMath>
                  </m:oMathPara>
                </a14:m>
                <a:endParaRPr lang="en-US"/>
              </a:p>
            </p:txBody>
          </p:sp>
        </mc:Choice>
        <mc:Fallback xmlns="">
          <p:sp>
            <p:nvSpPr>
              <p:cNvPr id="26" name="BlokTextu 25"/>
              <p:cNvSpPr txBox="1">
                <a:spLocks noRot="1" noChangeAspect="1" noMove="1" noResize="1" noEditPoints="1" noAdjustHandles="1" noChangeArrowheads="1" noChangeShapeType="1" noTextEdit="1"/>
              </p:cNvSpPr>
              <p:nvPr/>
            </p:nvSpPr>
            <p:spPr>
              <a:xfrm>
                <a:off x="9193717" y="3090013"/>
                <a:ext cx="1402372" cy="276999"/>
              </a:xfrm>
              <a:prstGeom prst="rect">
                <a:avLst/>
              </a:prstGeom>
              <a:blipFill>
                <a:blip r:embed="rId6"/>
                <a:stretch>
                  <a:fillRect l="-2174" t="-48889" r="-2652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BlokTextu 26"/>
              <p:cNvSpPr txBox="1"/>
              <p:nvPr/>
            </p:nvSpPr>
            <p:spPr>
              <a:xfrm>
                <a:off x="9193717" y="3459345"/>
                <a:ext cx="9260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sk-SK" b="0" i="1" smtClean="0">
                              <a:latin typeface="Cambria Math" panose="02040503050406030204" pitchFamily="18" charset="0"/>
                            </a:rPr>
                          </m:ctrlPr>
                        </m:accPr>
                        <m:e>
                          <m:r>
                            <a:rPr lang="sk-SK" b="0" i="1" smtClean="0">
                              <a:latin typeface="Cambria Math" panose="02040503050406030204" pitchFamily="18" charset="0"/>
                            </a:rPr>
                            <m:t>𝑖</m:t>
                          </m:r>
                        </m:e>
                      </m:acc>
                      <m:r>
                        <a:rPr lang="en-US" b="0" i="1" smtClean="0">
                          <a:latin typeface="Cambria Math" panose="02040503050406030204" pitchFamily="18" charset="0"/>
                        </a:rPr>
                        <m:t>=(1,0)</m:t>
                      </m:r>
                    </m:oMath>
                  </m:oMathPara>
                </a14:m>
                <a:endParaRPr lang="en-US"/>
              </a:p>
            </p:txBody>
          </p:sp>
        </mc:Choice>
        <mc:Fallback xmlns="">
          <p:sp>
            <p:nvSpPr>
              <p:cNvPr id="27" name="BlokTextu 26"/>
              <p:cNvSpPr txBox="1">
                <a:spLocks noRot="1" noChangeAspect="1" noMove="1" noResize="1" noEditPoints="1" noAdjustHandles="1" noChangeArrowheads="1" noChangeShapeType="1" noTextEdit="1"/>
              </p:cNvSpPr>
              <p:nvPr/>
            </p:nvSpPr>
            <p:spPr>
              <a:xfrm>
                <a:off x="9193717" y="3459345"/>
                <a:ext cx="926087" cy="276999"/>
              </a:xfrm>
              <a:prstGeom prst="rect">
                <a:avLst/>
              </a:prstGeom>
              <a:blipFill>
                <a:blip r:embed="rId7"/>
                <a:stretch>
                  <a:fillRect l="-9211" t="-45652" r="-9211"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BlokTextu 27"/>
              <p:cNvSpPr txBox="1"/>
              <p:nvPr/>
            </p:nvSpPr>
            <p:spPr>
              <a:xfrm>
                <a:off x="10260517" y="3475477"/>
                <a:ext cx="9367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sk-SK" b="0" i="1" smtClean="0">
                              <a:latin typeface="Cambria Math" panose="02040503050406030204" pitchFamily="18" charset="0"/>
                            </a:rPr>
                          </m:ctrlPr>
                        </m:accPr>
                        <m:e>
                          <m:r>
                            <a:rPr lang="en-US" b="0" i="1" smtClean="0">
                              <a:latin typeface="Cambria Math" panose="02040503050406030204" pitchFamily="18" charset="0"/>
                            </a:rPr>
                            <m:t>𝑗</m:t>
                          </m:r>
                        </m:e>
                      </m:acc>
                      <m:r>
                        <a:rPr lang="en-US" b="0" i="1" smtClean="0">
                          <a:latin typeface="Cambria Math" panose="02040503050406030204" pitchFamily="18" charset="0"/>
                        </a:rPr>
                        <m:t>=(0,1)</m:t>
                      </m:r>
                    </m:oMath>
                  </m:oMathPara>
                </a14:m>
                <a:endParaRPr lang="en-US"/>
              </a:p>
            </p:txBody>
          </p:sp>
        </mc:Choice>
        <mc:Fallback xmlns="">
          <p:sp>
            <p:nvSpPr>
              <p:cNvPr id="28" name="BlokTextu 27"/>
              <p:cNvSpPr txBox="1">
                <a:spLocks noRot="1" noChangeAspect="1" noMove="1" noResize="1" noEditPoints="1" noAdjustHandles="1" noChangeArrowheads="1" noChangeShapeType="1" noTextEdit="1"/>
              </p:cNvSpPr>
              <p:nvPr/>
            </p:nvSpPr>
            <p:spPr>
              <a:xfrm>
                <a:off x="10260517" y="3475477"/>
                <a:ext cx="936795" cy="276999"/>
              </a:xfrm>
              <a:prstGeom prst="rect">
                <a:avLst/>
              </a:prstGeom>
              <a:blipFill>
                <a:blip r:embed="rId8"/>
                <a:stretch>
                  <a:fillRect l="-7792" t="-45652" r="-9091" b="-32609"/>
                </a:stretch>
              </a:blipFill>
            </p:spPr>
            <p:txBody>
              <a:bodyPr/>
              <a:lstStyle/>
              <a:p>
                <a:r>
                  <a:rPr lang="en-US">
                    <a:noFill/>
                  </a:rPr>
                  <a:t> </a:t>
                </a:r>
              </a:p>
            </p:txBody>
          </p:sp>
        </mc:Fallback>
      </mc:AlternateContent>
      <p:sp>
        <p:nvSpPr>
          <p:cNvPr id="29" name="BlokTextu 28"/>
          <p:cNvSpPr txBox="1"/>
          <p:nvPr/>
        </p:nvSpPr>
        <p:spPr>
          <a:xfrm>
            <a:off x="6167517" y="3746529"/>
            <a:ext cx="5791200" cy="369332"/>
          </a:xfrm>
          <a:prstGeom prst="rect">
            <a:avLst/>
          </a:prstGeom>
          <a:noFill/>
        </p:spPr>
        <p:txBody>
          <a:bodyPr wrap="square" rtlCol="0">
            <a:spAutoFit/>
          </a:bodyPr>
          <a:lstStyle/>
          <a:p>
            <a:r>
              <a:rPr lang="en-US"/>
              <a:t>R</a:t>
            </a:r>
            <a:r>
              <a:rPr lang="sk-SK"/>
              <a:t>ýchlosť hmotného stredu vrtuľky</a:t>
            </a:r>
            <a:endParaRPr lang="en-US"/>
          </a:p>
        </p:txBody>
      </p:sp>
      <p:cxnSp>
        <p:nvCxnSpPr>
          <p:cNvPr id="37" name="Rovná spojnica 36"/>
          <p:cNvCxnSpPr/>
          <p:nvPr/>
        </p:nvCxnSpPr>
        <p:spPr>
          <a:xfrm flipH="1">
            <a:off x="2851717" y="1992725"/>
            <a:ext cx="2213826" cy="3408602"/>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Rovná spojnica 40"/>
          <p:cNvCxnSpPr/>
          <p:nvPr/>
        </p:nvCxnSpPr>
        <p:spPr>
          <a:xfrm>
            <a:off x="468324" y="1992725"/>
            <a:ext cx="7274377" cy="4508246"/>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Oblúk 43"/>
          <p:cNvSpPr/>
          <p:nvPr/>
        </p:nvSpPr>
        <p:spPr>
          <a:xfrm rot="836120">
            <a:off x="2015009" y="2766689"/>
            <a:ext cx="3186755" cy="3153185"/>
          </a:xfrm>
          <a:prstGeom prst="arc">
            <a:avLst>
              <a:gd name="adj1" fmla="val 17131617"/>
              <a:gd name="adj2" fmla="val 0"/>
            </a:avLst>
          </a:prstGeom>
          <a:ln w="1174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BlokTextu 44"/>
              <p:cNvSpPr txBox="1"/>
              <p:nvPr/>
            </p:nvSpPr>
            <p:spPr>
              <a:xfrm>
                <a:off x="5130344" y="3252427"/>
                <a:ext cx="418087" cy="5000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panose="02040503050406030204" pitchFamily="18" charset="0"/>
                        </a:rPr>
                        <m:t>𝝓</m:t>
                      </m:r>
                    </m:oMath>
                  </m:oMathPara>
                </a14:m>
                <a:endParaRPr lang="en-US" b="1"/>
              </a:p>
            </p:txBody>
          </p:sp>
        </mc:Choice>
        <mc:Fallback xmlns="">
          <p:sp>
            <p:nvSpPr>
              <p:cNvPr id="45" name="BlokTextu 44"/>
              <p:cNvSpPr txBox="1">
                <a:spLocks noRot="1" noChangeAspect="1" noMove="1" noResize="1" noEditPoints="1" noAdjustHandles="1" noChangeArrowheads="1" noChangeShapeType="1" noTextEdit="1"/>
              </p:cNvSpPr>
              <p:nvPr/>
            </p:nvSpPr>
            <p:spPr>
              <a:xfrm>
                <a:off x="5130344" y="3252427"/>
                <a:ext cx="418087" cy="50004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BlokTextu 45"/>
              <p:cNvSpPr txBox="1"/>
              <p:nvPr/>
            </p:nvSpPr>
            <p:spPr>
              <a:xfrm>
                <a:off x="7906634" y="4228003"/>
                <a:ext cx="3976538"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sk-SK" b="0" i="1" smtClean="0">
                              <a:latin typeface="Cambria Math" panose="02040503050406030204" pitchFamily="18" charset="0"/>
                            </a:rPr>
                          </m:ctrlPr>
                        </m:accPr>
                        <m:e>
                          <m:sSub>
                            <m:sSubPr>
                              <m:ctrlPr>
                                <a:rPr lang="sk-SK" i="1">
                                  <a:latin typeface="Cambria Math" panose="02040503050406030204" pitchFamily="18" charset="0"/>
                                </a:rPr>
                              </m:ctrlPr>
                            </m:sSubPr>
                            <m:e>
                              <m:r>
                                <a:rPr lang="sk-SK" i="1">
                                  <a:latin typeface="Cambria Math" panose="02040503050406030204" pitchFamily="18" charset="0"/>
                                </a:rPr>
                                <m:t>𝑣</m:t>
                              </m:r>
                            </m:e>
                            <m:sub>
                              <m:r>
                                <a:rPr lang="sk-SK" b="0" i="1" smtClean="0">
                                  <a:latin typeface="Cambria Math" panose="02040503050406030204" pitchFamily="18" charset="0"/>
                                </a:rPr>
                                <m:t>𝑣</m:t>
                              </m:r>
                            </m:sub>
                          </m:sSub>
                        </m:e>
                      </m:acc>
                      <m:r>
                        <a:rPr lang="sk-SK" b="0" i="1" smtClean="0">
                          <a:latin typeface="Cambria Math" panose="02040503050406030204" pitchFamily="18" charset="0"/>
                        </a:rPr>
                        <m:t>=</m:t>
                      </m:r>
                      <m:acc>
                        <m:accPr>
                          <m:chr m:val="⃗"/>
                          <m:ctrlPr>
                            <a:rPr lang="sk-SK" i="1">
                              <a:latin typeface="Cambria Math" panose="02040503050406030204" pitchFamily="18" charset="0"/>
                            </a:rPr>
                          </m:ctrlPr>
                        </m:accPr>
                        <m:e>
                          <m:sSub>
                            <m:sSubPr>
                              <m:ctrlPr>
                                <a:rPr lang="sk-SK" i="1">
                                  <a:latin typeface="Cambria Math" panose="02040503050406030204" pitchFamily="18" charset="0"/>
                                </a:rPr>
                              </m:ctrlPr>
                            </m:sSubPr>
                            <m:e>
                              <m:r>
                                <a:rPr lang="sk-SK" i="1">
                                  <a:latin typeface="Cambria Math" panose="02040503050406030204" pitchFamily="18" charset="0"/>
                                </a:rPr>
                                <m:t>𝑣</m:t>
                              </m:r>
                            </m:e>
                            <m:sub>
                              <m:r>
                                <a:rPr lang="sk-SK" b="0" i="1" smtClean="0">
                                  <a:latin typeface="Cambria Math" panose="02040503050406030204" pitchFamily="18" charset="0"/>
                                </a:rPr>
                                <m:t>𝑑</m:t>
                              </m:r>
                            </m:sub>
                          </m:sSub>
                        </m:e>
                      </m:ac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𝜙</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𝜙</m:t>
                                  </m:r>
                                </m:e>
                              </m:d>
                            </m:e>
                          </m:func>
                        </m:e>
                      </m:d>
                      <m:acc>
                        <m:accPr>
                          <m:chr m:val="⃗"/>
                          <m:ctrlPr>
                            <a:rPr lang="sk-SK" b="0" i="1" smtClean="0">
                              <a:latin typeface="Cambria Math" panose="02040503050406030204" pitchFamily="18" charset="0"/>
                            </a:rPr>
                          </m:ctrlPr>
                        </m:accPr>
                        <m:e>
                          <m:r>
                            <a:rPr lang="sk-SK" b="0" i="1" smtClean="0">
                              <a:latin typeface="Cambria Math" panose="02040503050406030204" pitchFamily="18" charset="0"/>
                            </a:rPr>
                            <m:t>𝑖</m:t>
                          </m:r>
                        </m:e>
                      </m:acc>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𝑅</m:t>
                          </m:r>
                          <m:acc>
                            <m:accPr>
                              <m:chr m:val="̇"/>
                              <m:ctrlPr>
                                <a:rPr lang="en-US" i="1">
                                  <a:latin typeface="Cambria Math" panose="02040503050406030204" pitchFamily="18" charset="0"/>
                                </a:rPr>
                              </m:ctrlPr>
                            </m:accPr>
                            <m:e>
                              <m:r>
                                <a:rPr lang="en-US" i="1">
                                  <a:latin typeface="Cambria Math" panose="02040503050406030204" pitchFamily="18" charset="0"/>
                                </a:rPr>
                                <m:t>𝜙</m:t>
                              </m:r>
                            </m:e>
                          </m:acc>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rPr>
                                    <m:t>𝜙</m:t>
                                  </m:r>
                                </m:e>
                              </m:d>
                            </m:e>
                          </m:func>
                        </m:e>
                      </m:d>
                      <m:acc>
                        <m:accPr>
                          <m:chr m:val="⃗"/>
                          <m:ctrlPr>
                            <a:rPr lang="sk-SK" i="1">
                              <a:latin typeface="Cambria Math" panose="02040503050406030204" pitchFamily="18" charset="0"/>
                            </a:rPr>
                          </m:ctrlPr>
                        </m:accPr>
                        <m:e>
                          <m:r>
                            <a:rPr lang="en-US" b="0" i="1" smtClean="0">
                              <a:latin typeface="Cambria Math" panose="02040503050406030204" pitchFamily="18" charset="0"/>
                            </a:rPr>
                            <m:t>𝑗</m:t>
                          </m:r>
                        </m:e>
                      </m:acc>
                    </m:oMath>
                  </m:oMathPara>
                </a14:m>
                <a:endParaRPr lang="en-US"/>
              </a:p>
            </p:txBody>
          </p:sp>
        </mc:Choice>
        <mc:Fallback xmlns="">
          <p:sp>
            <p:nvSpPr>
              <p:cNvPr id="46" name="BlokTextu 45"/>
              <p:cNvSpPr txBox="1">
                <a:spLocks noRot="1" noChangeAspect="1" noMove="1" noResize="1" noEditPoints="1" noAdjustHandles="1" noChangeArrowheads="1" noChangeShapeType="1" noTextEdit="1"/>
              </p:cNvSpPr>
              <p:nvPr/>
            </p:nvSpPr>
            <p:spPr>
              <a:xfrm>
                <a:off x="7906634" y="4228003"/>
                <a:ext cx="3976538" cy="312650"/>
              </a:xfrm>
              <a:prstGeom prst="rect">
                <a:avLst/>
              </a:prstGeom>
              <a:blipFill>
                <a:blip r:embed="rId10"/>
                <a:stretch>
                  <a:fillRect l="-460" t="-35294" r="-9049" b="-25490"/>
                </a:stretch>
              </a:blipFill>
            </p:spPr>
            <p:txBody>
              <a:bodyPr/>
              <a:lstStyle/>
              <a:p>
                <a:r>
                  <a:rPr lang="en-US">
                    <a:noFill/>
                  </a:rPr>
                  <a:t> </a:t>
                </a:r>
              </a:p>
            </p:txBody>
          </p:sp>
        </mc:Fallback>
      </mc:AlternateContent>
      <p:sp>
        <p:nvSpPr>
          <p:cNvPr id="47" name="BlokTextu 46"/>
          <p:cNvSpPr txBox="1"/>
          <p:nvPr/>
        </p:nvSpPr>
        <p:spPr>
          <a:xfrm>
            <a:off x="7120397" y="4642429"/>
            <a:ext cx="5121425" cy="369332"/>
          </a:xfrm>
          <a:prstGeom prst="rect">
            <a:avLst/>
          </a:prstGeom>
          <a:noFill/>
        </p:spPr>
        <p:txBody>
          <a:bodyPr wrap="square" rtlCol="0">
            <a:spAutoFit/>
          </a:bodyPr>
          <a:lstStyle/>
          <a:p>
            <a:r>
              <a:rPr lang="sk-SK"/>
              <a:t>Celková veľkosť rýchlosti hmotného stredu vrtuľky</a:t>
            </a:r>
            <a:endParaRPr lang="en-US"/>
          </a:p>
        </p:txBody>
      </p:sp>
      <mc:AlternateContent xmlns:mc="http://schemas.openxmlformats.org/markup-compatibility/2006" xmlns:a14="http://schemas.microsoft.com/office/drawing/2010/main">
        <mc:Choice Requires="a14">
          <p:sp>
            <p:nvSpPr>
              <p:cNvPr id="48" name="BlokTextu 47"/>
              <p:cNvSpPr txBox="1"/>
              <p:nvPr/>
            </p:nvSpPr>
            <p:spPr>
              <a:xfrm>
                <a:off x="7575849" y="5080979"/>
                <a:ext cx="4471673"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sk-SK" b="0" i="1" smtClean="0">
                              <a:latin typeface="Cambria Math" panose="02040503050406030204" pitchFamily="18" charset="0"/>
                            </a:rPr>
                          </m:ctrlPr>
                        </m:dPr>
                        <m:e>
                          <m:acc>
                            <m:accPr>
                              <m:chr m:val="⃗"/>
                              <m:ctrlPr>
                                <a:rPr lang="sk-SK" i="1">
                                  <a:latin typeface="Cambria Math" panose="02040503050406030204" pitchFamily="18" charset="0"/>
                                </a:rPr>
                              </m:ctrlPr>
                            </m:accPr>
                            <m:e>
                              <m:sSub>
                                <m:sSubPr>
                                  <m:ctrlPr>
                                    <a:rPr lang="sk-SK" i="1">
                                      <a:latin typeface="Cambria Math" panose="02040503050406030204" pitchFamily="18" charset="0"/>
                                    </a:rPr>
                                  </m:ctrlPr>
                                </m:sSubPr>
                                <m:e>
                                  <m:r>
                                    <a:rPr lang="sk-SK" i="1">
                                      <a:latin typeface="Cambria Math" panose="02040503050406030204" pitchFamily="18" charset="0"/>
                                    </a:rPr>
                                    <m:t>𝑣</m:t>
                                  </m:r>
                                </m:e>
                                <m:sub>
                                  <m:r>
                                    <a:rPr lang="sk-SK" i="1">
                                      <a:latin typeface="Cambria Math" panose="02040503050406030204" pitchFamily="18" charset="0"/>
                                    </a:rPr>
                                    <m:t>𝑣</m:t>
                                  </m:r>
                                </m:sub>
                              </m:sSub>
                            </m:e>
                          </m:acc>
                        </m:e>
                      </m:d>
                      <m:r>
                        <a:rPr lang="sk-SK"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acc>
                                <m:accPr>
                                  <m:chr m:val="̇"/>
                                  <m:ctrlPr>
                                    <a:rPr lang="sk-SK" i="1">
                                      <a:latin typeface="Cambria Math" panose="02040503050406030204" pitchFamily="18" charset="0"/>
                                    </a:rPr>
                                  </m:ctrlPr>
                                </m:accPr>
                                <m:e>
                                  <m:r>
                                    <a:rPr lang="sk-SK" i="1">
                                      <a:latin typeface="Cambria Math" panose="02040503050406030204" pitchFamily="18" charset="0"/>
                                    </a:rPr>
                                    <m:t>𝑥</m:t>
                                  </m:r>
                                </m:e>
                              </m:acc>
                              <m:r>
                                <a:rPr lang="en-US" b="0" i="1" smtClean="0">
                                  <a:latin typeface="Cambria Math" panose="02040503050406030204" pitchFamily="18" charset="0"/>
                                </a:rPr>
                                <m:t>+</m:t>
                              </m:r>
                              <m:r>
                                <a:rPr lang="en-US" i="1">
                                  <a:latin typeface="Cambria Math" panose="02040503050406030204" pitchFamily="18" charset="0"/>
                                </a:rPr>
                                <m:t>𝑅</m:t>
                              </m:r>
                              <m:acc>
                                <m:accPr>
                                  <m:chr m:val="̇"/>
                                  <m:ctrlPr>
                                    <a:rPr lang="en-US" i="1">
                                      <a:latin typeface="Cambria Math" panose="02040503050406030204" pitchFamily="18" charset="0"/>
                                    </a:rPr>
                                  </m:ctrlPr>
                                </m:accPr>
                                <m:e>
                                  <m:r>
                                    <a:rPr lang="en-US" i="1">
                                      <a:latin typeface="Cambria Math" panose="02040503050406030204" pitchFamily="18" charset="0"/>
                                    </a:rPr>
                                    <m:t>𝜙</m:t>
                                  </m:r>
                                </m:e>
                              </m:acc>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i="1">
                                          <a:latin typeface="Cambria Math" panose="02040503050406030204" pitchFamily="18" charset="0"/>
                                        </a:rPr>
                                        <m:t>𝜙</m:t>
                                      </m:r>
                                    </m:e>
                                  </m:d>
                                </m:e>
                              </m:func>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acc>
                                <m:accPr>
                                  <m:chr m:val="̇"/>
                                  <m:ctrlPr>
                                    <a:rPr lang="sk-SK" i="1">
                                      <a:latin typeface="Cambria Math" panose="02040503050406030204" pitchFamily="18" charset="0"/>
                                    </a:rPr>
                                  </m:ctrlPr>
                                </m:accPr>
                                <m:e>
                                  <m:r>
                                    <a:rPr lang="en-US" i="1">
                                      <a:latin typeface="Cambria Math" panose="02040503050406030204" pitchFamily="18" charset="0"/>
                                    </a:rPr>
                                    <m:t>𝑦</m:t>
                                  </m:r>
                                </m:e>
                              </m:acc>
                              <m:r>
                                <a:rPr lang="en-US" b="0" i="1" smtClean="0">
                                  <a:latin typeface="Cambria Math" panose="02040503050406030204" pitchFamily="18" charset="0"/>
                                </a:rPr>
                                <m:t>−</m:t>
                              </m:r>
                              <m:r>
                                <a:rPr lang="en-US" i="1">
                                  <a:latin typeface="Cambria Math" panose="02040503050406030204" pitchFamily="18" charset="0"/>
                                </a:rPr>
                                <m:t>𝑅</m:t>
                              </m:r>
                              <m:acc>
                                <m:accPr>
                                  <m:chr m:val="̇"/>
                                  <m:ctrlPr>
                                    <a:rPr lang="en-US" i="1">
                                      <a:latin typeface="Cambria Math" panose="02040503050406030204" pitchFamily="18" charset="0"/>
                                    </a:rPr>
                                  </m:ctrlPr>
                                </m:accPr>
                                <m:e>
                                  <m:r>
                                    <a:rPr lang="en-US" i="1">
                                      <a:latin typeface="Cambria Math" panose="02040503050406030204" pitchFamily="18" charset="0"/>
                                    </a:rPr>
                                    <m:t>𝜙</m:t>
                                  </m:r>
                                </m:e>
                              </m:acc>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rPr>
                                        <m:t>𝜙</m:t>
                                      </m:r>
                                    </m:e>
                                  </m:d>
                                </m:e>
                              </m:func>
                            </m:e>
                          </m:d>
                        </m:e>
                        <m:sup>
                          <m:r>
                            <a:rPr lang="en-US" b="0" i="1" smtClean="0">
                              <a:latin typeface="Cambria Math" panose="02040503050406030204" pitchFamily="18" charset="0"/>
                            </a:rPr>
                            <m:t>2</m:t>
                          </m:r>
                        </m:sup>
                      </m:sSup>
                    </m:oMath>
                  </m:oMathPara>
                </a14:m>
                <a:endParaRPr lang="en-US"/>
              </a:p>
            </p:txBody>
          </p:sp>
        </mc:Choice>
        <mc:Fallback xmlns="">
          <p:sp>
            <p:nvSpPr>
              <p:cNvPr id="48" name="BlokTextu 47"/>
              <p:cNvSpPr txBox="1">
                <a:spLocks noRot="1" noChangeAspect="1" noMove="1" noResize="1" noEditPoints="1" noAdjustHandles="1" noChangeArrowheads="1" noChangeShapeType="1" noTextEdit="1"/>
              </p:cNvSpPr>
              <p:nvPr/>
            </p:nvSpPr>
            <p:spPr>
              <a:xfrm>
                <a:off x="7575849" y="5080979"/>
                <a:ext cx="4471673" cy="367345"/>
              </a:xfrm>
              <a:prstGeom prst="rect">
                <a:avLst/>
              </a:prstGeom>
              <a:blipFill>
                <a:blip r:embed="rId11"/>
                <a:stretch>
                  <a:fillRect r="-136" b="-21311"/>
                </a:stretch>
              </a:blipFill>
            </p:spPr>
            <p:txBody>
              <a:bodyPr/>
              <a:lstStyle/>
              <a:p>
                <a:r>
                  <a:rPr lang="en-US">
                    <a:noFill/>
                  </a:rPr>
                  <a:t> </a:t>
                </a:r>
              </a:p>
            </p:txBody>
          </p:sp>
        </mc:Fallback>
      </mc:AlternateContent>
    </p:spTree>
    <p:extLst>
      <p:ext uri="{BB962C8B-B14F-4D97-AF65-F5344CB8AC3E}">
        <p14:creationId xmlns:p14="http://schemas.microsoft.com/office/powerpoint/2010/main" val="17862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9" grpId="0"/>
      <p:bldP spid="20" grpId="0"/>
      <p:bldP spid="21" grpId="0"/>
      <p:bldP spid="22" grpId="0"/>
      <p:bldP spid="23" grpId="0"/>
      <p:bldP spid="24" grpId="0"/>
      <p:bldP spid="26" grpId="0"/>
      <p:bldP spid="27" grpId="0"/>
      <p:bldP spid="28" grpId="0"/>
      <p:bldP spid="29" grpId="0"/>
      <p:bldP spid="44" grpId="0" animBg="1"/>
      <p:bldP spid="45" grpId="0"/>
      <p:bldP spid="46" grpId="0"/>
      <p:bldP spid="47"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ĺžnik 11"/>
          <p:cNvSpPr/>
          <p:nvPr/>
        </p:nvSpPr>
        <p:spPr>
          <a:xfrm>
            <a:off x="2569029" y="2728686"/>
            <a:ext cx="2462449" cy="22642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normAutofit/>
          </a:bodyPr>
          <a:lstStyle/>
          <a:p>
            <a:r>
              <a:rPr lang="sk-SK" sz="3600"/>
              <a:t>Vieme teda čo robí os paličky ... </a:t>
            </a:r>
            <a:br>
              <a:rPr lang="sk-SK" sz="3600"/>
            </a:br>
            <a:r>
              <a:rPr lang="sk-SK" sz="3600"/>
              <a:t>	Čo sa bude diať s vrtuľkou</a:t>
            </a:r>
            <a:r>
              <a:rPr lang="en-US" sz="3600"/>
              <a:t>?</a:t>
            </a:r>
          </a:p>
        </p:txBody>
      </p:sp>
      <p:sp>
        <p:nvSpPr>
          <p:cNvPr id="4" name="Obdĺžnik 3"/>
          <p:cNvSpPr/>
          <p:nvPr/>
        </p:nvSpPr>
        <p:spPr>
          <a:xfrm rot="1875591">
            <a:off x="316393" y="3468546"/>
            <a:ext cx="7333343" cy="1385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ál 5"/>
          <p:cNvSpPr/>
          <p:nvPr/>
        </p:nvSpPr>
        <p:spPr>
          <a:xfrm>
            <a:off x="3338286" y="3585028"/>
            <a:ext cx="899886" cy="8853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kTextu 6"/>
          <p:cNvSpPr txBox="1"/>
          <p:nvPr/>
        </p:nvSpPr>
        <p:spPr>
          <a:xfrm>
            <a:off x="1891718" y="1808059"/>
            <a:ext cx="861133" cy="369332"/>
          </a:xfrm>
          <a:prstGeom prst="rect">
            <a:avLst/>
          </a:prstGeom>
          <a:noFill/>
        </p:spPr>
        <p:txBody>
          <a:bodyPr wrap="none" rtlCol="0">
            <a:spAutoFit/>
          </a:bodyPr>
          <a:lstStyle/>
          <a:p>
            <a:r>
              <a:rPr lang="en-US"/>
              <a:t>Vrtu</a:t>
            </a:r>
            <a:r>
              <a:rPr lang="sk-SK"/>
              <a:t>ľka</a:t>
            </a:r>
            <a:endParaRPr lang="en-US"/>
          </a:p>
        </p:txBody>
      </p:sp>
      <p:sp>
        <p:nvSpPr>
          <p:cNvPr id="9" name="BlokTextu 8"/>
          <p:cNvSpPr txBox="1"/>
          <p:nvPr/>
        </p:nvSpPr>
        <p:spPr>
          <a:xfrm>
            <a:off x="3740410" y="3262534"/>
            <a:ext cx="607089" cy="369332"/>
          </a:xfrm>
          <a:prstGeom prst="rect">
            <a:avLst/>
          </a:prstGeom>
          <a:noFill/>
        </p:spPr>
        <p:txBody>
          <a:bodyPr wrap="none" rtlCol="0">
            <a:spAutoFit/>
          </a:bodyPr>
          <a:lstStyle/>
          <a:p>
            <a:r>
              <a:rPr lang="sk-SK"/>
              <a:t>oska</a:t>
            </a:r>
            <a:endParaRPr lang="en-US"/>
          </a:p>
        </p:txBody>
      </p:sp>
      <p:sp>
        <p:nvSpPr>
          <p:cNvPr id="10" name="Ovál 9"/>
          <p:cNvSpPr/>
          <p:nvPr/>
        </p:nvSpPr>
        <p:spPr>
          <a:xfrm>
            <a:off x="2293546" y="3770946"/>
            <a:ext cx="2440329" cy="1593341"/>
          </a:xfrm>
          <a:prstGeom prst="ellipse">
            <a:avLst/>
          </a:prstGeom>
          <a:noFill/>
          <a:ln w="444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ál 7"/>
          <p:cNvSpPr/>
          <p:nvPr/>
        </p:nvSpPr>
        <p:spPr>
          <a:xfrm>
            <a:off x="3560182" y="3585028"/>
            <a:ext cx="456093" cy="4862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okTextu 10"/>
          <p:cNvSpPr txBox="1"/>
          <p:nvPr/>
        </p:nvSpPr>
        <p:spPr>
          <a:xfrm>
            <a:off x="1403549" y="5427381"/>
            <a:ext cx="2378152" cy="369332"/>
          </a:xfrm>
          <a:prstGeom prst="rect">
            <a:avLst/>
          </a:prstGeom>
          <a:noFill/>
        </p:spPr>
        <p:txBody>
          <a:bodyPr wrap="none" rtlCol="0">
            <a:spAutoFit/>
          </a:bodyPr>
          <a:lstStyle/>
          <a:p>
            <a:r>
              <a:rPr lang="sk-SK"/>
              <a:t>trajektória osky drievko</a:t>
            </a:r>
            <a:endParaRPr lang="en-US"/>
          </a:p>
        </p:txBody>
      </p:sp>
      <p:sp>
        <p:nvSpPr>
          <p:cNvPr id="14" name="BlokTextu 13"/>
          <p:cNvSpPr txBox="1"/>
          <p:nvPr/>
        </p:nvSpPr>
        <p:spPr>
          <a:xfrm>
            <a:off x="4155212" y="2384278"/>
            <a:ext cx="876266" cy="369332"/>
          </a:xfrm>
          <a:prstGeom prst="rect">
            <a:avLst/>
          </a:prstGeom>
          <a:noFill/>
        </p:spPr>
        <p:txBody>
          <a:bodyPr wrap="none" rtlCol="0">
            <a:spAutoFit/>
          </a:bodyPr>
          <a:lstStyle/>
          <a:p>
            <a:r>
              <a:rPr lang="sk-SK"/>
              <a:t>drievko</a:t>
            </a:r>
            <a:endParaRPr lang="en-US"/>
          </a:p>
        </p:txBody>
      </p:sp>
      <p:cxnSp>
        <p:nvCxnSpPr>
          <p:cNvPr id="16" name="Rovná spojovacia šípka 15"/>
          <p:cNvCxnSpPr/>
          <p:nvPr/>
        </p:nvCxnSpPr>
        <p:spPr>
          <a:xfrm flipV="1">
            <a:off x="3484680" y="2727931"/>
            <a:ext cx="0" cy="197394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3484680" y="4701874"/>
            <a:ext cx="2209247" cy="72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BlokTextu 18"/>
              <p:cNvSpPr txBox="1"/>
              <p:nvPr/>
            </p:nvSpPr>
            <p:spPr>
              <a:xfrm>
                <a:off x="5315249" y="4384328"/>
                <a:ext cx="1859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b="1" i="1" smtClean="0">
                          <a:latin typeface="Cambria Math" panose="02040503050406030204" pitchFamily="18" charset="0"/>
                        </a:rPr>
                        <m:t>𝒙</m:t>
                      </m:r>
                    </m:oMath>
                  </m:oMathPara>
                </a14:m>
                <a:endParaRPr lang="en-US" b="1"/>
              </a:p>
            </p:txBody>
          </p:sp>
        </mc:Choice>
        <mc:Fallback xmlns="">
          <p:sp>
            <p:nvSpPr>
              <p:cNvPr id="19" name="BlokTextu 18"/>
              <p:cNvSpPr txBox="1">
                <a:spLocks noRot="1" noChangeAspect="1" noMove="1" noResize="1" noEditPoints="1" noAdjustHandles="1" noChangeArrowheads="1" noChangeShapeType="1" noTextEdit="1"/>
              </p:cNvSpPr>
              <p:nvPr/>
            </p:nvSpPr>
            <p:spPr>
              <a:xfrm>
                <a:off x="5315249" y="4384328"/>
                <a:ext cx="185948" cy="276999"/>
              </a:xfrm>
              <a:prstGeom prst="rect">
                <a:avLst/>
              </a:prstGeom>
              <a:blipFill>
                <a:blip r:embed="rId2"/>
                <a:stretch>
                  <a:fillRect l="-20000" r="-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BlokTextu 19"/>
              <p:cNvSpPr txBox="1"/>
              <p:nvPr/>
            </p:nvSpPr>
            <p:spPr>
              <a:xfrm>
                <a:off x="3535696" y="2709201"/>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b="1" i="1" smtClean="0">
                          <a:latin typeface="Cambria Math" panose="02040503050406030204" pitchFamily="18" charset="0"/>
                        </a:rPr>
                        <m:t>𝒚</m:t>
                      </m:r>
                    </m:oMath>
                  </m:oMathPara>
                </a14:m>
                <a:endParaRPr lang="en-US" b="1"/>
              </a:p>
            </p:txBody>
          </p:sp>
        </mc:Choice>
        <mc:Fallback xmlns="">
          <p:sp>
            <p:nvSpPr>
              <p:cNvPr id="20" name="BlokTextu 19"/>
              <p:cNvSpPr txBox="1">
                <a:spLocks noRot="1" noChangeAspect="1" noMove="1" noResize="1" noEditPoints="1" noAdjustHandles="1" noChangeArrowheads="1" noChangeShapeType="1" noTextEdit="1"/>
              </p:cNvSpPr>
              <p:nvPr/>
            </p:nvSpPr>
            <p:spPr>
              <a:xfrm>
                <a:off x="3535696" y="2709201"/>
                <a:ext cx="190757" cy="276999"/>
              </a:xfrm>
              <a:prstGeom prst="rect">
                <a:avLst/>
              </a:prstGeom>
              <a:blipFill>
                <a:blip r:embed="rId3"/>
                <a:stretch>
                  <a:fillRect l="-32258" r="-32258" b="-23913"/>
                </a:stretch>
              </a:blipFill>
            </p:spPr>
            <p:txBody>
              <a:bodyPr/>
              <a:lstStyle/>
              <a:p>
                <a:r>
                  <a:rPr lang="en-US">
                    <a:noFill/>
                  </a:rPr>
                  <a:t> </a:t>
                </a:r>
              </a:p>
            </p:txBody>
          </p:sp>
        </mc:Fallback>
      </mc:AlternateContent>
      <p:sp>
        <p:nvSpPr>
          <p:cNvPr id="21" name="BlokTextu 20"/>
          <p:cNvSpPr txBox="1"/>
          <p:nvPr/>
        </p:nvSpPr>
        <p:spPr>
          <a:xfrm>
            <a:off x="5748796" y="1693817"/>
            <a:ext cx="5791200" cy="646331"/>
          </a:xfrm>
          <a:prstGeom prst="rect">
            <a:avLst/>
          </a:prstGeom>
          <a:noFill/>
        </p:spPr>
        <p:txBody>
          <a:bodyPr wrap="square" rtlCol="0">
            <a:spAutoFit/>
          </a:bodyPr>
          <a:lstStyle/>
          <a:p>
            <a:r>
              <a:rPr lang="sk-SK" b="1"/>
              <a:t>Na základe pohľadu z neinerciálnej vzťažnej sústavy získame pohybové rovnice pre vrtuľku </a:t>
            </a:r>
            <a:r>
              <a:rPr lang="en-US" b="1"/>
              <a:t>(zotrva</a:t>
            </a:r>
            <a:r>
              <a:rPr lang="sk-SK" b="1"/>
              <a:t>čné sily</a:t>
            </a:r>
            <a:r>
              <a:rPr lang="en-US" b="1"/>
              <a:t>)</a:t>
            </a:r>
          </a:p>
        </p:txBody>
      </p:sp>
      <p:cxnSp>
        <p:nvCxnSpPr>
          <p:cNvPr id="37" name="Rovná spojnica 36"/>
          <p:cNvCxnSpPr/>
          <p:nvPr/>
        </p:nvCxnSpPr>
        <p:spPr>
          <a:xfrm flipH="1">
            <a:off x="2851717" y="1992725"/>
            <a:ext cx="2213826" cy="3408602"/>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Rovná spojnica 40"/>
          <p:cNvCxnSpPr/>
          <p:nvPr/>
        </p:nvCxnSpPr>
        <p:spPr>
          <a:xfrm>
            <a:off x="468324" y="1992725"/>
            <a:ext cx="7274377" cy="4508246"/>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Oblúk 43"/>
          <p:cNvSpPr/>
          <p:nvPr/>
        </p:nvSpPr>
        <p:spPr>
          <a:xfrm rot="836120">
            <a:off x="2015009" y="2766689"/>
            <a:ext cx="3186755" cy="3153185"/>
          </a:xfrm>
          <a:prstGeom prst="arc">
            <a:avLst>
              <a:gd name="adj1" fmla="val 17131617"/>
              <a:gd name="adj2" fmla="val 0"/>
            </a:avLst>
          </a:prstGeom>
          <a:ln w="1174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BlokTextu 44"/>
              <p:cNvSpPr txBox="1"/>
              <p:nvPr/>
            </p:nvSpPr>
            <p:spPr>
              <a:xfrm>
                <a:off x="5130344" y="3252427"/>
                <a:ext cx="418087" cy="5000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panose="02040503050406030204" pitchFamily="18" charset="0"/>
                        </a:rPr>
                        <m:t>𝝓</m:t>
                      </m:r>
                    </m:oMath>
                  </m:oMathPara>
                </a14:m>
                <a:endParaRPr lang="en-US" b="1"/>
              </a:p>
            </p:txBody>
          </p:sp>
        </mc:Choice>
        <mc:Fallback xmlns="">
          <p:sp>
            <p:nvSpPr>
              <p:cNvPr id="45" name="BlokTextu 44"/>
              <p:cNvSpPr txBox="1">
                <a:spLocks noRot="1" noChangeAspect="1" noMove="1" noResize="1" noEditPoints="1" noAdjustHandles="1" noChangeArrowheads="1" noChangeShapeType="1" noTextEdit="1"/>
              </p:cNvSpPr>
              <p:nvPr/>
            </p:nvSpPr>
            <p:spPr>
              <a:xfrm>
                <a:off x="5130344" y="3252427"/>
                <a:ext cx="418087" cy="5000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BlokTextu 30"/>
              <p:cNvSpPr txBox="1"/>
              <p:nvPr/>
            </p:nvSpPr>
            <p:spPr>
              <a:xfrm>
                <a:off x="6503423" y="2494144"/>
                <a:ext cx="4554110" cy="2898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k-SK" b="0" i="1" smtClean="0">
                          <a:latin typeface="Cambria Math" panose="02040503050406030204" pitchFamily="18" charset="0"/>
                        </a:rPr>
                        <m:t>𝑚</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𝑚𝑅</m:t>
                      </m:r>
                      <m:sSup>
                        <m:sSupPr>
                          <m:ctrlPr>
                            <a:rPr lang="en-US" i="1">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i="1">
                                  <a:latin typeface="Cambria Math" panose="02040503050406030204" pitchFamily="18" charset="0"/>
                                </a:rPr>
                                <m:t>𝜙</m:t>
                              </m:r>
                            </m:e>
                          </m:acc>
                        </m:e>
                        <m:sup>
                          <m:r>
                            <a:rPr lang="en-US" i="1">
                              <a:latin typeface="Cambria Math" panose="02040503050406030204" pitchFamily="18" charset="0"/>
                            </a:rPr>
                            <m:t>2</m:t>
                          </m:r>
                        </m:sup>
                      </m:sSup>
                      <m:r>
                        <m:rPr>
                          <m:sty m:val="p"/>
                        </m:rPr>
                        <a:rPr lang="en-US" b="0" i="0" smtClean="0">
                          <a:latin typeface="Cambria Math" panose="02040503050406030204" pitchFamily="18" charset="0"/>
                        </a:rPr>
                        <m:t>cos</m:t>
                      </m:r>
                      <m:d>
                        <m:dPr>
                          <m:ctrlPr>
                            <a:rPr lang="en-US" b="0" i="1" smtClean="0">
                              <a:latin typeface="Cambria Math" panose="02040503050406030204" pitchFamily="18" charset="0"/>
                            </a:rPr>
                          </m:ctrlPr>
                        </m:dPr>
                        <m:e>
                          <m:r>
                            <a:rPr lang="en-US" b="0" i="1" smtClean="0">
                              <a:latin typeface="Cambria Math" panose="02040503050406030204" pitchFamily="18" charset="0"/>
                            </a:rPr>
                            <m:t>𝜙</m:t>
                          </m:r>
                        </m:e>
                      </m:d>
                      <m:r>
                        <a:rPr lang="en-US" b="0" i="1" smtClean="0">
                          <a:latin typeface="Cambria Math" panose="02040503050406030204" pitchFamily="18" charset="0"/>
                        </a:rPr>
                        <m:t>+</m:t>
                      </m:r>
                      <m:r>
                        <a:rPr lang="en-US" b="0" i="1" smtClean="0">
                          <a:latin typeface="Cambria Math" panose="02040503050406030204" pitchFamily="18" charset="0"/>
                        </a:rPr>
                        <m:t>𝑚𝑅</m:t>
                      </m:r>
                      <m:acc>
                        <m:accPr>
                          <m:chr m:val="̈"/>
                          <m:ctrlPr>
                            <a:rPr lang="en-US" i="1">
                              <a:latin typeface="Cambria Math" panose="02040503050406030204" pitchFamily="18" charset="0"/>
                            </a:rPr>
                          </m:ctrlPr>
                        </m:accPr>
                        <m:e>
                          <m:r>
                            <a:rPr lang="en-US" b="0" i="1" smtClean="0">
                              <a:latin typeface="Cambria Math" panose="02040503050406030204" pitchFamily="18" charset="0"/>
                            </a:rPr>
                            <m:t>𝜙</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𝜙</m:t>
                              </m:r>
                            </m:e>
                          </m:d>
                        </m:e>
                      </m:func>
                      <m:r>
                        <a:rPr lang="en-US" b="0" i="1" smtClean="0">
                          <a:latin typeface="Cambria Math" panose="02040503050406030204" pitchFamily="18" charset="0"/>
                        </a:rPr>
                        <m:t>=0</m:t>
                      </m:r>
                    </m:oMath>
                  </m:oMathPara>
                </a14:m>
                <a:endParaRPr lang="en-US"/>
              </a:p>
            </p:txBody>
          </p:sp>
        </mc:Choice>
        <mc:Fallback xmlns="">
          <p:sp>
            <p:nvSpPr>
              <p:cNvPr id="31" name="BlokTextu 30"/>
              <p:cNvSpPr txBox="1">
                <a:spLocks noRot="1" noChangeAspect="1" noMove="1" noResize="1" noEditPoints="1" noAdjustHandles="1" noChangeArrowheads="1" noChangeShapeType="1" noTextEdit="1"/>
              </p:cNvSpPr>
              <p:nvPr/>
            </p:nvSpPr>
            <p:spPr>
              <a:xfrm>
                <a:off x="6503423" y="2494144"/>
                <a:ext cx="4554110" cy="289823"/>
              </a:xfrm>
              <a:prstGeom prst="rect">
                <a:avLst/>
              </a:prstGeom>
              <a:blipFill>
                <a:blip r:embed="rId5"/>
                <a:stretch>
                  <a:fillRect t="-1041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BlokTextu 31"/>
              <p:cNvSpPr txBox="1"/>
              <p:nvPr/>
            </p:nvSpPr>
            <p:spPr>
              <a:xfrm>
                <a:off x="6503423" y="2847700"/>
                <a:ext cx="4554110" cy="2898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k-SK" b="0" i="1" smtClean="0">
                          <a:latin typeface="Cambria Math" panose="02040503050406030204" pitchFamily="18" charset="0"/>
                        </a:rPr>
                        <m:t>𝑚</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rPr>
                        <m:t>𝑚𝑅</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𝜙</m:t>
                              </m:r>
                            </m:e>
                          </m:acc>
                        </m:e>
                        <m:sup>
                          <m:r>
                            <a:rPr lang="en-US" i="1">
                              <a:latin typeface="Cambria Math" panose="02040503050406030204" pitchFamily="18" charset="0"/>
                            </a:rPr>
                            <m:t>2</m:t>
                          </m:r>
                        </m:sup>
                      </m:sSup>
                      <m:r>
                        <m:rPr>
                          <m:sty m:val="p"/>
                        </m:rPr>
                        <a:rPr lang="en-US" b="0" i="0" smtClean="0">
                          <a:latin typeface="Cambria Math" panose="02040503050406030204" pitchFamily="18" charset="0"/>
                        </a:rPr>
                        <m:t>sin</m:t>
                      </m:r>
                      <m:d>
                        <m:dPr>
                          <m:ctrlPr>
                            <a:rPr lang="en-US" b="0" i="1" smtClean="0">
                              <a:latin typeface="Cambria Math" panose="02040503050406030204" pitchFamily="18" charset="0"/>
                            </a:rPr>
                          </m:ctrlPr>
                        </m:dPr>
                        <m:e>
                          <m:r>
                            <a:rPr lang="en-US" b="0" i="1" smtClean="0">
                              <a:latin typeface="Cambria Math" panose="02040503050406030204" pitchFamily="18" charset="0"/>
                            </a:rPr>
                            <m:t>𝜙</m:t>
                          </m:r>
                        </m:e>
                      </m:d>
                      <m:r>
                        <a:rPr lang="en-US" b="0" i="1" smtClean="0">
                          <a:latin typeface="Cambria Math" panose="02040503050406030204" pitchFamily="18" charset="0"/>
                        </a:rPr>
                        <m:t>−</m:t>
                      </m:r>
                      <m:r>
                        <a:rPr lang="en-US" b="0" i="1" smtClean="0">
                          <a:latin typeface="Cambria Math" panose="02040503050406030204" pitchFamily="18" charset="0"/>
                        </a:rPr>
                        <m:t>𝑚𝑅</m:t>
                      </m:r>
                      <m:acc>
                        <m:accPr>
                          <m:chr m:val="̈"/>
                          <m:ctrlPr>
                            <a:rPr lang="en-US" i="1">
                              <a:latin typeface="Cambria Math" panose="02040503050406030204" pitchFamily="18" charset="0"/>
                            </a:rPr>
                          </m:ctrlPr>
                        </m:accPr>
                        <m:e>
                          <m:r>
                            <a:rPr lang="en-US" b="0" i="1" smtClean="0">
                              <a:latin typeface="Cambria Math" panose="02040503050406030204" pitchFamily="18" charset="0"/>
                            </a:rPr>
                            <m:t>𝜙</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𝜙</m:t>
                              </m:r>
                            </m:e>
                          </m:d>
                        </m:e>
                      </m:func>
                      <m:r>
                        <a:rPr lang="en-US" b="0" i="1" smtClean="0">
                          <a:latin typeface="Cambria Math" panose="02040503050406030204" pitchFamily="18" charset="0"/>
                        </a:rPr>
                        <m:t>=0</m:t>
                      </m:r>
                    </m:oMath>
                  </m:oMathPara>
                </a14:m>
                <a:endParaRPr lang="en-US"/>
              </a:p>
            </p:txBody>
          </p:sp>
        </mc:Choice>
        <mc:Fallback xmlns="">
          <p:sp>
            <p:nvSpPr>
              <p:cNvPr id="32" name="BlokTextu 31"/>
              <p:cNvSpPr txBox="1">
                <a:spLocks noRot="1" noChangeAspect="1" noMove="1" noResize="1" noEditPoints="1" noAdjustHandles="1" noChangeArrowheads="1" noChangeShapeType="1" noTextEdit="1"/>
              </p:cNvSpPr>
              <p:nvPr/>
            </p:nvSpPr>
            <p:spPr>
              <a:xfrm>
                <a:off x="6503423" y="2847700"/>
                <a:ext cx="4554110" cy="289823"/>
              </a:xfrm>
              <a:prstGeom prst="rect">
                <a:avLst/>
              </a:prstGeom>
              <a:blipFill>
                <a:blip r:embed="rId6"/>
                <a:stretch>
                  <a:fillRect t="-10417" b="-33333"/>
                </a:stretch>
              </a:blipFill>
            </p:spPr>
            <p:txBody>
              <a:bodyPr/>
              <a:lstStyle/>
              <a:p>
                <a:r>
                  <a:rPr lang="en-US">
                    <a:noFill/>
                  </a:rPr>
                  <a:t> </a:t>
                </a:r>
              </a:p>
            </p:txBody>
          </p:sp>
        </mc:Fallback>
      </mc:AlternateContent>
      <p:sp>
        <p:nvSpPr>
          <p:cNvPr id="33" name="BlokTextu 32"/>
          <p:cNvSpPr txBox="1"/>
          <p:nvPr/>
        </p:nvSpPr>
        <p:spPr>
          <a:xfrm>
            <a:off x="5693927" y="3234836"/>
            <a:ext cx="5791200" cy="646331"/>
          </a:xfrm>
          <a:prstGeom prst="rect">
            <a:avLst/>
          </a:prstGeom>
          <a:noFill/>
        </p:spPr>
        <p:txBody>
          <a:bodyPr wrap="square" rtlCol="0">
            <a:spAutoFit/>
          </a:bodyPr>
          <a:lstStyle/>
          <a:p>
            <a:r>
              <a:rPr lang="en-US"/>
              <a:t>Vypo</a:t>
            </a:r>
            <a:r>
              <a:rPr lang="sk-SK"/>
              <a:t>čítame momenty všetkých zotrvačných síl okolo hmotného stredu vrtuľky</a:t>
            </a:r>
            <a:endParaRPr lang="en-US"/>
          </a:p>
        </p:txBody>
      </p:sp>
      <mc:AlternateContent xmlns:mc="http://schemas.openxmlformats.org/markup-compatibility/2006" xmlns:a14="http://schemas.microsoft.com/office/drawing/2010/main">
        <mc:Choice Requires="a14">
          <p:sp>
            <p:nvSpPr>
              <p:cNvPr id="34" name="BlokTextu 33"/>
              <p:cNvSpPr txBox="1"/>
              <p:nvPr/>
            </p:nvSpPr>
            <p:spPr>
              <a:xfrm>
                <a:off x="6092725" y="3948957"/>
                <a:ext cx="5307464" cy="2898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e>
                      </m:d>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𝜙</m:t>
                          </m:r>
                        </m:e>
                      </m:acc>
                      <m:r>
                        <a:rPr lang="en-US" b="0" i="1" smtClean="0">
                          <a:latin typeface="Cambria Math" panose="02040503050406030204" pitchFamily="18" charset="0"/>
                        </a:rPr>
                        <m:t>+</m:t>
                      </m:r>
                      <m:r>
                        <a:rPr lang="en-US" b="0" i="1" smtClean="0">
                          <a:latin typeface="Cambria Math" panose="02040503050406030204" pitchFamily="18" charset="0"/>
                        </a:rPr>
                        <m:t>𝛾</m:t>
                      </m:r>
                      <m:acc>
                        <m:accPr>
                          <m:chr m:val="̇"/>
                          <m:ctrlPr>
                            <a:rPr lang="en-US" b="0" i="1" smtClean="0">
                              <a:latin typeface="Cambria Math" panose="02040503050406030204" pitchFamily="18" charset="0"/>
                            </a:rPr>
                          </m:ctrlPr>
                        </m:accPr>
                        <m:e>
                          <m:r>
                            <a:rPr lang="en-US" i="1">
                              <a:latin typeface="Cambria Math" panose="02040503050406030204" pitchFamily="18" charset="0"/>
                            </a:rPr>
                            <m:t>𝜙</m:t>
                          </m:r>
                        </m:e>
                      </m:acc>
                      <m:r>
                        <a:rPr lang="en-US" b="0" i="1" smtClean="0">
                          <a:latin typeface="Cambria Math" panose="02040503050406030204" pitchFamily="18" charset="0"/>
                        </a:rPr>
                        <m:t>+</m:t>
                      </m:r>
                      <m:r>
                        <a:rPr lang="en-US" b="0" i="1" smtClean="0">
                          <a:latin typeface="Cambria Math" panose="02040503050406030204" pitchFamily="18" charset="0"/>
                        </a:rPr>
                        <m:t>𝑚𝑅</m:t>
                      </m:r>
                      <m:acc>
                        <m:accPr>
                          <m:chr m:val="̈"/>
                          <m:ctrlPr>
                            <a:rPr lang="en-US" b="0" i="1" smtClean="0">
                              <a:latin typeface="Cambria Math" panose="02040503050406030204" pitchFamily="18" charset="0"/>
                            </a:rPr>
                          </m:ctrlPr>
                        </m:accPr>
                        <m:e>
                          <m:r>
                            <a:rPr lang="en-US" i="1">
                              <a:latin typeface="Cambria Math" panose="02040503050406030204" pitchFamily="18" charset="0"/>
                            </a:rPr>
                            <m:t>𝑥</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𝜙</m:t>
                              </m:r>
                            </m:e>
                          </m:d>
                        </m:e>
                      </m:func>
                      <m:r>
                        <a:rPr lang="en-US" b="0" i="1" smtClean="0">
                          <a:latin typeface="Cambria Math" panose="02040503050406030204" pitchFamily="18" charset="0"/>
                        </a:rPr>
                        <m:t>−</m:t>
                      </m:r>
                      <m:r>
                        <a:rPr lang="en-US" i="1">
                          <a:latin typeface="Cambria Math" panose="02040503050406030204" pitchFamily="18" charset="0"/>
                        </a:rPr>
                        <m:t>𝑚𝑅</m:t>
                      </m:r>
                      <m:acc>
                        <m:accPr>
                          <m:chr m:val="̈"/>
                          <m:ctrlPr>
                            <a:rPr lang="en-US" i="1">
                              <a:latin typeface="Cambria Math" panose="02040503050406030204" pitchFamily="18" charset="0"/>
                            </a:rPr>
                          </m:ctrlPr>
                        </m:accPr>
                        <m:e>
                          <m:r>
                            <a:rPr lang="en-US" b="0" i="1" smtClean="0">
                              <a:latin typeface="Cambria Math" panose="02040503050406030204" pitchFamily="18" charset="0"/>
                            </a:rPr>
                            <m:t>𝑦</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𝜙</m:t>
                              </m:r>
                            </m:e>
                          </m:d>
                        </m:e>
                      </m:func>
                      <m:r>
                        <a:rPr lang="en-US" b="0" i="1" smtClean="0">
                          <a:latin typeface="Cambria Math" panose="02040503050406030204" pitchFamily="18" charset="0"/>
                        </a:rPr>
                        <m:t>=0</m:t>
                      </m:r>
                    </m:oMath>
                  </m:oMathPara>
                </a14:m>
                <a:endParaRPr lang="en-US"/>
              </a:p>
            </p:txBody>
          </p:sp>
        </mc:Choice>
        <mc:Fallback xmlns="">
          <p:sp>
            <p:nvSpPr>
              <p:cNvPr id="34" name="BlokTextu 33"/>
              <p:cNvSpPr txBox="1">
                <a:spLocks noRot="1" noChangeAspect="1" noMove="1" noResize="1" noEditPoints="1" noAdjustHandles="1" noChangeArrowheads="1" noChangeShapeType="1" noTextEdit="1"/>
              </p:cNvSpPr>
              <p:nvPr/>
            </p:nvSpPr>
            <p:spPr>
              <a:xfrm>
                <a:off x="6092725" y="3948957"/>
                <a:ext cx="5307464" cy="289823"/>
              </a:xfrm>
              <a:prstGeom prst="rect">
                <a:avLst/>
              </a:prstGeom>
              <a:blipFill>
                <a:blip r:embed="rId7"/>
                <a:stretch>
                  <a:fillRect t="-12766"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BlokTextu 34"/>
              <p:cNvSpPr txBox="1"/>
              <p:nvPr/>
            </p:nvSpPr>
            <p:spPr>
              <a:xfrm>
                <a:off x="7897125" y="4331749"/>
                <a:ext cx="3994830" cy="659155"/>
              </a:xfrm>
              <a:prstGeom prst="rect">
                <a:avLst/>
              </a:prstGeom>
              <a:noFill/>
            </p:spPr>
            <p:txBody>
              <a:bodyPr wrap="square" rtlCol="0">
                <a:spAutoFit/>
              </a:bodyPr>
              <a:lstStyle/>
              <a:p>
                <a:r>
                  <a:rPr lang="en-US"/>
                  <a:t>… do pohybovej rovnice sme u</a:t>
                </a:r>
                <a:r>
                  <a:rPr lang="sk-SK"/>
                  <a:t>ž pridali tlmiaci člen pomocou </a:t>
                </a:r>
                <a14:m>
                  <m:oMath xmlns:m="http://schemas.openxmlformats.org/officeDocument/2006/math">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𝜙</m:t>
                        </m:r>
                      </m:e>
                    </m:acc>
                  </m:oMath>
                </a14:m>
                <a:endParaRPr lang="en-US"/>
              </a:p>
            </p:txBody>
          </p:sp>
        </mc:Choice>
        <mc:Fallback xmlns="">
          <p:sp>
            <p:nvSpPr>
              <p:cNvPr id="35" name="BlokTextu 34"/>
              <p:cNvSpPr txBox="1">
                <a:spLocks noRot="1" noChangeAspect="1" noMove="1" noResize="1" noEditPoints="1" noAdjustHandles="1" noChangeArrowheads="1" noChangeShapeType="1" noTextEdit="1"/>
              </p:cNvSpPr>
              <p:nvPr/>
            </p:nvSpPr>
            <p:spPr>
              <a:xfrm>
                <a:off x="7897125" y="4331749"/>
                <a:ext cx="3994830" cy="659155"/>
              </a:xfrm>
              <a:prstGeom prst="rect">
                <a:avLst/>
              </a:prstGeom>
              <a:blipFill>
                <a:blip r:embed="rId8"/>
                <a:stretch>
                  <a:fillRect l="-1220" t="-5556"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BlokTextu 35"/>
              <p:cNvSpPr txBox="1"/>
              <p:nvPr/>
            </p:nvSpPr>
            <p:spPr>
              <a:xfrm>
                <a:off x="7643934" y="5210098"/>
                <a:ext cx="3994830" cy="646331"/>
              </a:xfrm>
              <a:prstGeom prst="rect">
                <a:avLst/>
              </a:prstGeom>
              <a:noFill/>
            </p:spPr>
            <p:txBody>
              <a:bodyPr wrap="square" rtlCol="0">
                <a:spAutoFit/>
              </a:bodyPr>
              <a:lstStyle/>
              <a:p>
                <a:r>
                  <a:rPr lang="sk-SK"/>
                  <a:t>Pohyb v </a:t>
                </a:r>
                <a14:m>
                  <m:oMath xmlns:m="http://schemas.openxmlformats.org/officeDocument/2006/math">
                    <m:r>
                      <a:rPr lang="sk-SK" b="0" i="1" smtClean="0">
                        <a:latin typeface="Cambria Math" panose="02040503050406030204" pitchFamily="18" charset="0"/>
                      </a:rPr>
                      <m:t>𝑥</m:t>
                    </m:r>
                  </m:oMath>
                </a14:m>
                <a:r>
                  <a:rPr lang="sk-SK"/>
                  <a:t> a </a:t>
                </a:r>
                <a14:m>
                  <m:oMath xmlns:m="http://schemas.openxmlformats.org/officeDocument/2006/math">
                    <m:r>
                      <a:rPr lang="sk-SK" b="0" i="1" smtClean="0">
                        <a:latin typeface="Cambria Math" panose="02040503050406030204" pitchFamily="18" charset="0"/>
                      </a:rPr>
                      <m:t>𝑦</m:t>
                    </m:r>
                  </m:oMath>
                </a14:m>
                <a:r>
                  <a:rPr lang="sk-SK"/>
                  <a:t> nie je ľubovoľný</a:t>
                </a:r>
                <a:endParaRPr lang="en-US"/>
              </a:p>
              <a:p>
                <a:r>
                  <a:rPr lang="sk-SK" b="1"/>
                  <a:t> </a:t>
                </a:r>
                <a:r>
                  <a:rPr lang="en-US" b="1"/>
                  <a:t>– predp</a:t>
                </a:r>
                <a:r>
                  <a:rPr lang="sk-SK" b="1"/>
                  <a:t>ísaný pohybom drievka</a:t>
                </a:r>
                <a:r>
                  <a:rPr lang="en-US" b="1"/>
                  <a:t>!</a:t>
                </a:r>
                <a:r>
                  <a:rPr lang="sk-SK"/>
                  <a:t> </a:t>
                </a:r>
                <a:endParaRPr lang="en-US"/>
              </a:p>
            </p:txBody>
          </p:sp>
        </mc:Choice>
        <mc:Fallback xmlns="">
          <p:sp>
            <p:nvSpPr>
              <p:cNvPr id="36" name="BlokTextu 35"/>
              <p:cNvSpPr txBox="1">
                <a:spLocks noRot="1" noChangeAspect="1" noMove="1" noResize="1" noEditPoints="1" noAdjustHandles="1" noChangeArrowheads="1" noChangeShapeType="1" noTextEdit="1"/>
              </p:cNvSpPr>
              <p:nvPr/>
            </p:nvSpPr>
            <p:spPr>
              <a:xfrm>
                <a:off x="7643934" y="5210098"/>
                <a:ext cx="3994830" cy="646331"/>
              </a:xfrm>
              <a:prstGeom prst="rect">
                <a:avLst/>
              </a:prstGeom>
              <a:blipFill>
                <a:blip r:embed="rId9"/>
                <a:stretch>
                  <a:fillRect l="-1374"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BlokTextu 37"/>
              <p:cNvSpPr txBox="1"/>
              <p:nvPr/>
            </p:nvSpPr>
            <p:spPr>
              <a:xfrm>
                <a:off x="8190024" y="5953382"/>
                <a:ext cx="14914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a:p>
            </p:txBody>
          </p:sp>
        </mc:Choice>
        <mc:Fallback xmlns="">
          <p:sp>
            <p:nvSpPr>
              <p:cNvPr id="38" name="BlokTextu 37"/>
              <p:cNvSpPr txBox="1">
                <a:spLocks noRot="1" noChangeAspect="1" noMove="1" noResize="1" noEditPoints="1" noAdjustHandles="1" noChangeArrowheads="1" noChangeShapeType="1" noTextEdit="1"/>
              </p:cNvSpPr>
              <p:nvPr/>
            </p:nvSpPr>
            <p:spPr>
              <a:xfrm>
                <a:off x="8190024" y="5953382"/>
                <a:ext cx="1491499" cy="276999"/>
              </a:xfrm>
              <a:prstGeom prst="rect">
                <a:avLst/>
              </a:prstGeom>
              <a:blipFill>
                <a:blip r:embed="rId10"/>
                <a:stretch>
                  <a:fillRect l="-2049" t="-4444" r="-5738"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BlokTextu 38"/>
              <p:cNvSpPr txBox="1"/>
              <p:nvPr/>
            </p:nvSpPr>
            <p:spPr>
              <a:xfrm>
                <a:off x="8190023" y="6276548"/>
                <a:ext cx="18866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m:oMathPara>
                </a14:m>
                <a:endParaRPr lang="en-US"/>
              </a:p>
            </p:txBody>
          </p:sp>
        </mc:Choice>
        <mc:Fallback xmlns="">
          <p:sp>
            <p:nvSpPr>
              <p:cNvPr id="39" name="BlokTextu 38"/>
              <p:cNvSpPr txBox="1">
                <a:spLocks noRot="1" noChangeAspect="1" noMove="1" noResize="1" noEditPoints="1" noAdjustHandles="1" noChangeArrowheads="1" noChangeShapeType="1" noTextEdit="1"/>
              </p:cNvSpPr>
              <p:nvPr/>
            </p:nvSpPr>
            <p:spPr>
              <a:xfrm>
                <a:off x="8190023" y="6276548"/>
                <a:ext cx="1886670" cy="276999"/>
              </a:xfrm>
              <a:prstGeom prst="rect">
                <a:avLst/>
              </a:prstGeom>
              <a:blipFill>
                <a:blip r:embed="rId11"/>
                <a:stretch>
                  <a:fillRect l="-2589" t="-4444" r="-4207" b="-35556"/>
                </a:stretch>
              </a:blipFill>
            </p:spPr>
            <p:txBody>
              <a:bodyPr/>
              <a:lstStyle/>
              <a:p>
                <a:r>
                  <a:rPr lang="en-US">
                    <a:noFill/>
                  </a:rPr>
                  <a:t> </a:t>
                </a:r>
              </a:p>
            </p:txBody>
          </p:sp>
        </mc:Fallback>
      </mc:AlternateContent>
    </p:spTree>
    <p:extLst>
      <p:ext uri="{BB962C8B-B14F-4D97-AF65-F5344CB8AC3E}">
        <p14:creationId xmlns:p14="http://schemas.microsoft.com/office/powerpoint/2010/main" val="318636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Parametrická rezonancia</a:t>
            </a:r>
            <a:endParaRPr lang="en-US"/>
          </a:p>
        </p:txBody>
      </p:sp>
      <mc:AlternateContent xmlns:mc="http://schemas.openxmlformats.org/markup-compatibility/2006" xmlns:a14="http://schemas.microsoft.com/office/drawing/2010/main">
        <mc:Choice Requires="a14">
          <p:sp>
            <p:nvSpPr>
              <p:cNvPr id="4" name="BlokTextu 3"/>
              <p:cNvSpPr txBox="1"/>
              <p:nvPr/>
            </p:nvSpPr>
            <p:spPr>
              <a:xfrm>
                <a:off x="596032" y="1543344"/>
                <a:ext cx="10999935" cy="830997"/>
              </a:xfrm>
              <a:prstGeom prst="rect">
                <a:avLst/>
              </a:prstGeom>
              <a:noFill/>
            </p:spPr>
            <p:txBody>
              <a:bodyPr wrap="square" rtlCol="0">
                <a:spAutoFit/>
              </a:bodyPr>
              <a:lstStyle/>
              <a:p>
                <a:r>
                  <a:rPr lang="en-US" sz="2400"/>
                  <a:t>Ak vlo</a:t>
                </a:r>
                <a:r>
                  <a:rPr lang="sk-SK" sz="2400"/>
                  <a:t>žíme do pohybových rovníc predpísaný pohyb a pozrieme sa na pohyb v </a:t>
                </a:r>
                <a14:m>
                  <m:oMath xmlns:m="http://schemas.openxmlformats.org/officeDocument/2006/math">
                    <m:r>
                      <a:rPr lang="en-US" sz="2400" b="0" i="1" smtClean="0">
                        <a:latin typeface="Cambria Math" panose="02040503050406030204" pitchFamily="18" charset="0"/>
                      </a:rPr>
                      <m:t>𝜙</m:t>
                    </m:r>
                  </m:oMath>
                </a14:m>
                <a:r>
                  <a:rPr lang="sk-SK" sz="2400"/>
                  <a:t> získame </a:t>
                </a:r>
                <a:r>
                  <a:rPr lang="sk-SK" sz="2400" b="1"/>
                  <a:t>jednu pohybovú rovnicu:</a:t>
                </a:r>
                <a:endParaRPr lang="en-US" sz="2400" b="1"/>
              </a:p>
            </p:txBody>
          </p:sp>
        </mc:Choice>
        <mc:Fallback xmlns="">
          <p:sp>
            <p:nvSpPr>
              <p:cNvPr id="4" name="BlokTextu 3"/>
              <p:cNvSpPr txBox="1">
                <a:spLocks noRot="1" noChangeAspect="1" noMove="1" noResize="1" noEditPoints="1" noAdjustHandles="1" noChangeArrowheads="1" noChangeShapeType="1" noTextEdit="1"/>
              </p:cNvSpPr>
              <p:nvPr/>
            </p:nvSpPr>
            <p:spPr>
              <a:xfrm>
                <a:off x="596032" y="1543344"/>
                <a:ext cx="10999935" cy="830997"/>
              </a:xfrm>
              <a:prstGeom prst="rect">
                <a:avLst/>
              </a:prstGeom>
              <a:blipFill>
                <a:blip r:embed="rId2"/>
                <a:stretch>
                  <a:fillRect l="-887"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BlokTextu 4"/>
              <p:cNvSpPr txBox="1"/>
              <p:nvPr/>
            </p:nvSpPr>
            <p:spPr>
              <a:xfrm>
                <a:off x="1451972" y="2546768"/>
                <a:ext cx="8955343" cy="3221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𝐼</m:t>
                          </m:r>
                          <m:r>
                            <a:rPr lang="en-US" sz="2000" b="0" i="1" smtClean="0">
                              <a:latin typeface="Cambria Math" panose="02040503050406030204" pitchFamily="18" charset="0"/>
                            </a:rPr>
                            <m:t>+</m:t>
                          </m:r>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2</m:t>
                              </m:r>
                            </m:sup>
                          </m:sSup>
                        </m:e>
                      </m:d>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𝜙</m:t>
                          </m:r>
                        </m:e>
                      </m:acc>
                      <m:r>
                        <a:rPr lang="en-US" sz="2000" b="0" i="1" smtClean="0">
                          <a:latin typeface="Cambria Math" panose="02040503050406030204" pitchFamily="18" charset="0"/>
                        </a:rPr>
                        <m:t>+</m:t>
                      </m:r>
                      <m:r>
                        <a:rPr lang="en-US" sz="2000" b="0" i="1" smtClean="0">
                          <a:latin typeface="Cambria Math" panose="02040503050406030204" pitchFamily="18" charset="0"/>
                        </a:rPr>
                        <m:t>𝛾</m:t>
                      </m:r>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𝜙</m:t>
                          </m:r>
                        </m:e>
                      </m:acc>
                      <m:r>
                        <a:rPr lang="en-US" sz="2000" b="0" i="1" smtClean="0">
                          <a:latin typeface="Cambria Math" panose="02040503050406030204" pitchFamily="18" charset="0"/>
                        </a:rPr>
                        <m:t>+</m:t>
                      </m:r>
                      <m:r>
                        <a:rPr lang="en-US" sz="2000" b="0" i="1" smtClean="0">
                          <a:latin typeface="Cambria Math" panose="02040503050406030204" pitchFamily="18" charset="0"/>
                        </a:rPr>
                        <m:t>𝑚𝑅</m:t>
                      </m:r>
                      <m:sSub>
                        <m:sSubPr>
                          <m:ctrlPr>
                            <a:rPr lang="en-US" sz="2000" b="0" i="1" smtClean="0">
                              <a:latin typeface="Cambria Math" panose="02040503050406030204" pitchFamily="18" charset="0"/>
                            </a:rPr>
                          </m:ctrlPr>
                        </m:sSubPr>
                        <m:e>
                          <m:r>
                            <a:rPr lang="sk-SK" sz="2000" b="0" i="1" smtClean="0">
                              <a:latin typeface="Cambria Math" panose="02040503050406030204" pitchFamily="18" charset="0"/>
                            </a:rPr>
                            <m:t>𝑥</m:t>
                          </m:r>
                        </m:e>
                        <m:sub>
                          <m:r>
                            <a:rPr lang="en-US" sz="2000" b="0" i="1" smtClean="0">
                              <a:latin typeface="Cambria Math" panose="02040503050406030204" pitchFamily="18" charset="0"/>
                            </a:rPr>
                            <m:t>0</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𝜔</m:t>
                          </m:r>
                        </m:e>
                        <m:sup>
                          <m:r>
                            <a:rPr lang="en-US" sz="2000" b="0" i="1" smtClean="0">
                              <a:latin typeface="Cambria Math" panose="02040503050406030204" pitchFamily="18" charset="0"/>
                            </a:rPr>
                            <m:t>2</m:t>
                          </m:r>
                        </m:sup>
                      </m:sSup>
                      <m:r>
                        <m:rPr>
                          <m:sty m:val="p"/>
                        </m:rPr>
                        <a:rPr lang="en-US" sz="2000" b="0" i="0" smtClean="0">
                          <a:latin typeface="Cambria Math" panose="02040503050406030204" pitchFamily="18" charset="0"/>
                        </a:rPr>
                        <m:t>cos</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𝜙</m:t>
                              </m:r>
                            </m:e>
                          </m:d>
                        </m:e>
                      </m:func>
                      <m:r>
                        <a:rPr lang="en-US" sz="2000" b="0" i="1" smtClean="0">
                          <a:latin typeface="Cambria Math" panose="02040503050406030204" pitchFamily="18" charset="0"/>
                        </a:rPr>
                        <m:t>−</m:t>
                      </m:r>
                      <m:r>
                        <a:rPr lang="en-US" sz="2000" i="1">
                          <a:latin typeface="Cambria Math" panose="02040503050406030204" pitchFamily="18" charset="0"/>
                        </a:rPr>
                        <m:t>𝑚𝑅</m:t>
                      </m:r>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𝑦</m:t>
                          </m:r>
                        </m:e>
                        <m:sub>
                          <m:r>
                            <a:rPr lang="en-US" sz="2000" b="0" i="1" smtClean="0">
                              <a:latin typeface="Cambria Math" panose="02040503050406030204" pitchFamily="18" charset="0"/>
                            </a:rPr>
                            <m:t>0</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𝜔</m:t>
                          </m:r>
                        </m:e>
                        <m:sup>
                          <m:r>
                            <a:rPr lang="en-US" sz="2000" b="0" i="1" smtClean="0">
                              <a:latin typeface="Cambria Math" panose="02040503050406030204" pitchFamily="18" charset="0"/>
                            </a:rPr>
                            <m:t>2</m:t>
                          </m:r>
                        </m:sup>
                      </m:sSup>
                      <m:r>
                        <m:rPr>
                          <m:sty m:val="p"/>
                        </m:rPr>
                        <a:rPr lang="en-US" sz="2000" b="0" i="1" smtClean="0">
                          <a:latin typeface="Cambria Math" panose="02040503050406030204" pitchFamily="18" charset="0"/>
                        </a:rPr>
                        <m:t>sin</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𝛼</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𝜙</m:t>
                              </m:r>
                            </m:e>
                          </m:d>
                        </m:e>
                      </m:func>
                      <m:r>
                        <a:rPr lang="en-US" sz="2000" b="0" i="1" smtClean="0">
                          <a:latin typeface="Cambria Math" panose="02040503050406030204" pitchFamily="18" charset="0"/>
                        </a:rPr>
                        <m:t>=0</m:t>
                      </m:r>
                    </m:oMath>
                  </m:oMathPara>
                </a14:m>
                <a:endParaRPr lang="en-US" sz="2000"/>
              </a:p>
            </p:txBody>
          </p:sp>
        </mc:Choice>
        <mc:Fallback xmlns="">
          <p:sp>
            <p:nvSpPr>
              <p:cNvPr id="5" name="BlokTextu 4"/>
              <p:cNvSpPr txBox="1">
                <a:spLocks noRot="1" noChangeAspect="1" noMove="1" noResize="1" noEditPoints="1" noAdjustHandles="1" noChangeArrowheads="1" noChangeShapeType="1" noTextEdit="1"/>
              </p:cNvSpPr>
              <p:nvPr/>
            </p:nvSpPr>
            <p:spPr>
              <a:xfrm>
                <a:off x="1451972" y="2546768"/>
                <a:ext cx="8955343" cy="322139"/>
              </a:xfrm>
              <a:prstGeom prst="rect">
                <a:avLst/>
              </a:prstGeom>
              <a:blipFill>
                <a:blip r:embed="rId3"/>
                <a:stretch>
                  <a:fillRect t="-1320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BlokTextu 5"/>
              <p:cNvSpPr txBox="1"/>
              <p:nvPr/>
            </p:nvSpPr>
            <p:spPr>
              <a:xfrm>
                <a:off x="131659" y="3041334"/>
                <a:ext cx="11595968" cy="707886"/>
              </a:xfrm>
              <a:prstGeom prst="rect">
                <a:avLst/>
              </a:prstGeom>
              <a:noFill/>
            </p:spPr>
            <p:txBody>
              <a:bodyPr wrap="square" rtlCol="0">
                <a:spAutoFit/>
              </a:bodyPr>
              <a:lstStyle/>
              <a:p>
                <a:r>
                  <a:rPr lang="en-US" sz="2000"/>
                  <a:t>Tak</a:t>
                </a:r>
                <a:r>
                  <a:rPr lang="sk-SK" sz="2000"/>
                  <a:t>áto pohybová rovnica má riešenie, ktoré má vlastnosť</a:t>
                </a:r>
                <a:r>
                  <a:rPr lang="en-US" sz="2000"/>
                  <a:t> – tzv. parametrick</a:t>
                </a:r>
                <a:r>
                  <a:rPr lang="sk-SK" sz="2000"/>
                  <a:t>á rezonancia </a:t>
                </a:r>
                <a:r>
                  <a:rPr lang="en-US" sz="2000" b="1"/>
                  <a:t>(</a:t>
                </a:r>
                <a:r>
                  <a:rPr lang="sk-SK" sz="2000" b="1"/>
                  <a:t>Inverted pendulum </a:t>
                </a:r>
                <a:r>
                  <a:rPr lang="en-US" sz="2000" b="1"/>
                  <a:t>– TMF okolo roku 2006) </a:t>
                </a:r>
                <a:r>
                  <a:rPr lang="en-US" sz="2000"/>
                  <a:t>pre vhodn</a:t>
                </a:r>
                <a:r>
                  <a:rPr lang="sk-SK" sz="2000"/>
                  <a:t>e zvolenú </a:t>
                </a:r>
                <a14:m>
                  <m:oMath xmlns:m="http://schemas.openxmlformats.org/officeDocument/2006/math">
                    <m:r>
                      <a:rPr lang="en-US" sz="2000" b="0" i="1" smtClean="0">
                        <a:latin typeface="Cambria Math" panose="02040503050406030204" pitchFamily="18" charset="0"/>
                      </a:rPr>
                      <m:t>𝜔</m:t>
                    </m:r>
                  </m:oMath>
                </a14:m>
                <a:r>
                  <a:rPr lang="en-US" sz="2000" b="1"/>
                  <a:t> </a:t>
                </a:r>
                <a:r>
                  <a:rPr lang="en-US" sz="2000"/>
                  <a:t>a po</a:t>
                </a:r>
                <a:r>
                  <a:rPr lang="sk-SK" sz="2000"/>
                  <a:t>čiatočné podmienky existujú dve význačné riešenia ....</a:t>
                </a:r>
                <a:endParaRPr lang="en-US" sz="2000" b="1"/>
              </a:p>
            </p:txBody>
          </p:sp>
        </mc:Choice>
        <mc:Fallback xmlns="">
          <p:sp>
            <p:nvSpPr>
              <p:cNvPr id="6" name="BlokTextu 5"/>
              <p:cNvSpPr txBox="1">
                <a:spLocks noRot="1" noChangeAspect="1" noMove="1" noResize="1" noEditPoints="1" noAdjustHandles="1" noChangeArrowheads="1" noChangeShapeType="1" noTextEdit="1"/>
              </p:cNvSpPr>
              <p:nvPr/>
            </p:nvSpPr>
            <p:spPr>
              <a:xfrm>
                <a:off x="131659" y="3041334"/>
                <a:ext cx="11595968" cy="707886"/>
              </a:xfrm>
              <a:prstGeom prst="rect">
                <a:avLst/>
              </a:prstGeom>
              <a:blipFill>
                <a:blip r:embed="rId4"/>
                <a:stretch>
                  <a:fillRect l="-578" t="-5172" r="-105" b="-14655"/>
                </a:stretch>
              </a:blipFill>
            </p:spPr>
            <p:txBody>
              <a:bodyPr/>
              <a:lstStyle/>
              <a:p>
                <a:r>
                  <a:rPr lang="en-US">
                    <a:noFill/>
                  </a:rPr>
                  <a:t> </a:t>
                </a:r>
              </a:p>
            </p:txBody>
          </p:sp>
        </mc:Fallback>
      </mc:AlternateContent>
      <p:pic>
        <p:nvPicPr>
          <p:cNvPr id="7" name="Obrázok 6"/>
          <p:cNvPicPr>
            <a:picLocks noChangeAspect="1"/>
          </p:cNvPicPr>
          <p:nvPr/>
        </p:nvPicPr>
        <p:blipFill>
          <a:blip r:embed="rId5"/>
          <a:stretch>
            <a:fillRect/>
          </a:stretch>
        </p:blipFill>
        <p:spPr>
          <a:xfrm>
            <a:off x="962525" y="3749220"/>
            <a:ext cx="5567863" cy="3015155"/>
          </a:xfrm>
          <a:prstGeom prst="rect">
            <a:avLst/>
          </a:prstGeom>
        </p:spPr>
      </p:pic>
      <p:sp>
        <p:nvSpPr>
          <p:cNvPr id="8" name="BlokTextu 7"/>
          <p:cNvSpPr txBox="1"/>
          <p:nvPr/>
        </p:nvSpPr>
        <p:spPr>
          <a:xfrm>
            <a:off x="6095999" y="3964135"/>
            <a:ext cx="5439406" cy="1292662"/>
          </a:xfrm>
          <a:prstGeom prst="rect">
            <a:avLst/>
          </a:prstGeom>
          <a:noFill/>
        </p:spPr>
        <p:txBody>
          <a:bodyPr wrap="square" rtlCol="0">
            <a:spAutoFit/>
          </a:bodyPr>
          <a:lstStyle/>
          <a:p>
            <a:r>
              <a:rPr lang="sk-SK" b="1"/>
              <a:t>Presne dopočítané v </a:t>
            </a:r>
            <a:endParaRPr lang="en-US" b="1"/>
          </a:p>
          <a:p>
            <a:pPr algn="just"/>
            <a:r>
              <a:rPr lang="en-US" sz="2000" b="1">
                <a:solidFill>
                  <a:schemeClr val="bg1">
                    <a:lumMod val="50000"/>
                  </a:schemeClr>
                </a:solidFill>
              </a:rPr>
              <a:t>[</a:t>
            </a:r>
            <a:r>
              <a:rPr lang="sk-SK" sz="2000">
                <a:solidFill>
                  <a:schemeClr val="bg1">
                    <a:lumMod val="50000"/>
                  </a:schemeClr>
                </a:solidFill>
              </a:rPr>
              <a:t>J.F. Wilson</a:t>
            </a:r>
            <a:r>
              <a:rPr lang="sk-SK" sz="2000" b="1">
                <a:solidFill>
                  <a:schemeClr val="bg1">
                    <a:lumMod val="50000"/>
                  </a:schemeClr>
                </a:solidFill>
              </a:rPr>
              <a:t>, Parametric spin resonance for spinner with a orbiting pivot</a:t>
            </a:r>
            <a:r>
              <a:rPr lang="sk-SK" sz="2000">
                <a:solidFill>
                  <a:schemeClr val="bg1">
                    <a:lumMod val="50000"/>
                  </a:schemeClr>
                </a:solidFill>
              </a:rPr>
              <a:t>, Int. J.  Non</a:t>
            </a:r>
            <a:r>
              <a:rPr lang="en-US" sz="2000">
                <a:solidFill>
                  <a:schemeClr val="bg1">
                    <a:lumMod val="50000"/>
                  </a:schemeClr>
                </a:solidFill>
              </a:rPr>
              <a:t>-Linear Mechanics, Vol. 33 No.2,  1998</a:t>
            </a:r>
            <a:r>
              <a:rPr lang="en-US" sz="2000" b="1">
                <a:solidFill>
                  <a:schemeClr val="bg1">
                    <a:lumMod val="50000"/>
                  </a:schemeClr>
                </a:solidFill>
              </a:rPr>
              <a:t>]</a:t>
            </a:r>
            <a:endParaRPr lang="en-US" b="1"/>
          </a:p>
        </p:txBody>
      </p:sp>
      <p:sp>
        <p:nvSpPr>
          <p:cNvPr id="9" name="BlokTextu 8"/>
          <p:cNvSpPr txBox="1"/>
          <p:nvPr/>
        </p:nvSpPr>
        <p:spPr>
          <a:xfrm>
            <a:off x="6095999" y="5471712"/>
            <a:ext cx="5439406" cy="646331"/>
          </a:xfrm>
          <a:prstGeom prst="rect">
            <a:avLst/>
          </a:prstGeom>
          <a:noFill/>
        </p:spPr>
        <p:txBody>
          <a:bodyPr wrap="square" rtlCol="0">
            <a:spAutoFit/>
          </a:bodyPr>
          <a:lstStyle/>
          <a:p>
            <a:r>
              <a:rPr lang="sk-SK" b="1"/>
              <a:t>Ďalšie fyzikálne modely</a:t>
            </a:r>
            <a:r>
              <a:rPr lang="en-US" b="1"/>
              <a:t>/</a:t>
            </a:r>
            <a:r>
              <a:rPr lang="sk-SK" b="1"/>
              <a:t>články treba hľadať pod fyzikou hula</a:t>
            </a:r>
            <a:r>
              <a:rPr lang="en-US" b="1"/>
              <a:t>-hopu ;)</a:t>
            </a:r>
          </a:p>
        </p:txBody>
      </p:sp>
    </p:spTree>
    <p:extLst>
      <p:ext uri="{BB962C8B-B14F-4D97-AF65-F5344CB8AC3E}">
        <p14:creationId xmlns:p14="http://schemas.microsoft.com/office/powerpoint/2010/main" val="31444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Experiment</a:t>
            </a:r>
            <a:r>
              <a:rPr lang="sk-SK"/>
              <a:t>álna aparatúra</a:t>
            </a:r>
            <a:endParaRPr lang="en-US"/>
          </a:p>
        </p:txBody>
      </p:sp>
      <p:pic>
        <p:nvPicPr>
          <p:cNvPr id="3" name="Obrázok 2"/>
          <p:cNvPicPr>
            <a:picLocks noChangeAspect="1"/>
          </p:cNvPicPr>
          <p:nvPr/>
        </p:nvPicPr>
        <p:blipFill>
          <a:blip r:embed="rId2"/>
          <a:stretch>
            <a:fillRect/>
          </a:stretch>
        </p:blipFill>
        <p:spPr>
          <a:xfrm>
            <a:off x="1490662" y="1690688"/>
            <a:ext cx="9210675" cy="4076700"/>
          </a:xfrm>
          <a:prstGeom prst="rect">
            <a:avLst/>
          </a:prstGeom>
        </p:spPr>
      </p:pic>
    </p:spTree>
    <p:extLst>
      <p:ext uri="{BB962C8B-B14F-4D97-AF65-F5344CB8AC3E}">
        <p14:creationId xmlns:p14="http://schemas.microsoft.com/office/powerpoint/2010/main" val="2841552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5"/>
            <a:ext cx="10736179" cy="1325563"/>
          </a:xfrm>
        </p:spPr>
        <p:txBody>
          <a:bodyPr>
            <a:normAutofit/>
          </a:bodyPr>
          <a:lstStyle/>
          <a:p>
            <a:r>
              <a:rPr lang="sk-SK" sz="3600"/>
              <a:t>Čo robiť s úlohou</a:t>
            </a:r>
            <a:r>
              <a:rPr lang="en-US" sz="3600"/>
              <a:t>?</a:t>
            </a:r>
          </a:p>
        </p:txBody>
      </p:sp>
      <p:sp>
        <p:nvSpPr>
          <p:cNvPr id="3" name="Zástupný objekt pre obsah 2"/>
          <p:cNvSpPr>
            <a:spLocks noGrp="1"/>
          </p:cNvSpPr>
          <p:nvPr>
            <p:ph idx="1"/>
          </p:nvPr>
        </p:nvSpPr>
        <p:spPr/>
        <p:txBody>
          <a:bodyPr/>
          <a:lstStyle/>
          <a:p>
            <a:r>
              <a:rPr lang="sk-SK"/>
              <a:t>Teoretický model sa dá robiť na rôznych úrovniach ... a dá sa to veľmi jednoducho ťahať ďalej ... </a:t>
            </a:r>
            <a:r>
              <a:rPr lang="sk-SK" b="1"/>
              <a:t>To je výhoda</a:t>
            </a:r>
            <a:r>
              <a:rPr lang="en-US" b="1"/>
              <a:t>! </a:t>
            </a:r>
            <a:r>
              <a:rPr lang="en-US" b="1">
                <a:sym typeface="Wingdings" panose="05000000000000000000" pitchFamily="2" charset="2"/>
              </a:rPr>
              <a:t></a:t>
            </a:r>
            <a:endParaRPr lang="sk-SK" b="1"/>
          </a:p>
          <a:p>
            <a:r>
              <a:rPr lang="en-US"/>
              <a:t>Poriadne experiment</a:t>
            </a:r>
            <a:r>
              <a:rPr lang="sk-SK"/>
              <a:t>álne preskúmať</a:t>
            </a:r>
          </a:p>
          <a:p>
            <a:pPr lvl="1"/>
            <a:r>
              <a:rPr lang="sk-SK"/>
              <a:t>Aké vibračné módy vieme vybudiť v drievku </a:t>
            </a:r>
            <a:r>
              <a:rPr lang="en-US"/>
              <a:t>– d</a:t>
            </a:r>
            <a:r>
              <a:rPr lang="sk-SK"/>
              <a:t>á sa potvrdiť </a:t>
            </a:r>
          </a:p>
          <a:p>
            <a:pPr lvl="1"/>
            <a:r>
              <a:rPr lang="sk-SK"/>
              <a:t>Odmerať rezonančné frekvencie drievka </a:t>
            </a:r>
            <a:r>
              <a:rPr lang="en-US"/>
              <a:t>– daj</a:t>
            </a:r>
            <a:r>
              <a:rPr lang="sk-SK"/>
              <a:t>ú sa potvrdiť teóriou </a:t>
            </a:r>
            <a:r>
              <a:rPr lang="en-US" b="1"/>
              <a:t>(Euler’s beam theory)</a:t>
            </a:r>
          </a:p>
          <a:p>
            <a:pPr lvl="1"/>
            <a:r>
              <a:rPr lang="en-US"/>
              <a:t>Presk</a:t>
            </a:r>
            <a:r>
              <a:rPr lang="sk-SK"/>
              <a:t>úmať ako závisí rýchlosť pohybu vrtuľky od vlastností drievka, zárezov, ...</a:t>
            </a:r>
          </a:p>
        </p:txBody>
      </p:sp>
    </p:spTree>
    <p:extLst>
      <p:ext uri="{BB962C8B-B14F-4D97-AF65-F5344CB8AC3E}">
        <p14:creationId xmlns:p14="http://schemas.microsoft.com/office/powerpoint/2010/main" val="198062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Motiv</a:t>
            </a:r>
            <a:r>
              <a:rPr lang="sk-SK"/>
              <a:t>ácia k úlohe</a:t>
            </a:r>
            <a:endParaRPr lang="en-US"/>
          </a:p>
        </p:txBody>
      </p:sp>
      <p:pic>
        <p:nvPicPr>
          <p:cNvPr id="4" name="Obrázok 3"/>
          <p:cNvPicPr>
            <a:picLocks noChangeAspect="1"/>
          </p:cNvPicPr>
          <p:nvPr/>
        </p:nvPicPr>
        <p:blipFill>
          <a:blip r:embed="rId2"/>
          <a:stretch>
            <a:fillRect/>
          </a:stretch>
        </p:blipFill>
        <p:spPr>
          <a:xfrm>
            <a:off x="924464" y="1791779"/>
            <a:ext cx="2571750" cy="3619500"/>
          </a:xfrm>
          <a:prstGeom prst="rect">
            <a:avLst/>
          </a:prstGeom>
        </p:spPr>
      </p:pic>
      <p:sp>
        <p:nvSpPr>
          <p:cNvPr id="5" name="BlokTextu 4"/>
          <p:cNvSpPr txBox="1"/>
          <p:nvPr/>
        </p:nvSpPr>
        <p:spPr>
          <a:xfrm>
            <a:off x="3916392" y="1791779"/>
            <a:ext cx="6303392" cy="369332"/>
          </a:xfrm>
          <a:prstGeom prst="rect">
            <a:avLst/>
          </a:prstGeom>
          <a:noFill/>
        </p:spPr>
        <p:txBody>
          <a:bodyPr wrap="none" rtlCol="0">
            <a:spAutoFit/>
          </a:bodyPr>
          <a:lstStyle/>
          <a:p>
            <a:r>
              <a:rPr lang="en-US" b="1"/>
              <a:t>Ak</a:t>
            </a:r>
            <a:r>
              <a:rPr lang="sk-SK" b="1"/>
              <a:t>ú hmotnosť ukáže váha, keď dopadne posledný kúsok reťaze</a:t>
            </a:r>
            <a:r>
              <a:rPr lang="en-US" b="1"/>
              <a:t>?</a:t>
            </a:r>
          </a:p>
        </p:txBody>
      </p:sp>
      <p:sp>
        <p:nvSpPr>
          <p:cNvPr id="6" name="BlokTextu 5"/>
          <p:cNvSpPr txBox="1"/>
          <p:nvPr/>
        </p:nvSpPr>
        <p:spPr>
          <a:xfrm>
            <a:off x="3916392" y="2424801"/>
            <a:ext cx="2459904" cy="369332"/>
          </a:xfrm>
          <a:prstGeom prst="rect">
            <a:avLst/>
          </a:prstGeom>
          <a:noFill/>
        </p:spPr>
        <p:txBody>
          <a:bodyPr wrap="none" rtlCol="0">
            <a:spAutoFit/>
          </a:bodyPr>
          <a:lstStyle/>
          <a:p>
            <a:r>
              <a:rPr lang="en-US"/>
              <a:t>Mus</a:t>
            </a:r>
            <a:r>
              <a:rPr lang="sk-SK"/>
              <a:t>íme si uvedomiť, že </a:t>
            </a:r>
            <a:endParaRPr lang="en-US"/>
          </a:p>
        </p:txBody>
      </p:sp>
      <mc:AlternateContent xmlns:mc="http://schemas.openxmlformats.org/markup-compatibility/2006" xmlns:a14="http://schemas.microsoft.com/office/drawing/2010/main">
        <mc:Choice Requires="a14">
          <p:sp>
            <p:nvSpPr>
              <p:cNvPr id="7" name="BlokTextu 6"/>
              <p:cNvSpPr txBox="1"/>
              <p:nvPr/>
            </p:nvSpPr>
            <p:spPr>
              <a:xfrm>
                <a:off x="3916392" y="3328824"/>
                <a:ext cx="7850038" cy="2624245"/>
              </a:xfrm>
              <a:prstGeom prst="rect">
                <a:avLst/>
              </a:prstGeom>
              <a:noFill/>
            </p:spPr>
            <p:txBody>
              <a:bodyPr wrap="square" rtlCol="0">
                <a:spAutoFit/>
              </a:bodyPr>
              <a:lstStyle/>
              <a:p>
                <a:r>
                  <a:rPr lang="sk-SK"/>
                  <a:t>Nech </a:t>
                </a:r>
                <a:r>
                  <a:rPr lang="el-GR">
                    <a:latin typeface="Constantia" panose="02030602050306030303" pitchFamily="18" charset="0"/>
                  </a:rPr>
                  <a:t>ρ</a:t>
                </a:r>
                <a:r>
                  <a:rPr lang="sk-SK"/>
                  <a:t> je dĺžková hustota reťaze </a:t>
                </a:r>
                <a:r>
                  <a:rPr lang="en-US"/>
                  <a:t>[kg/m] </a:t>
                </a:r>
                <a:endParaRPr lang="sk-SK"/>
              </a:p>
              <a:p>
                <a:r>
                  <a:rPr lang="sk-SK"/>
                  <a:t>	</a:t>
                </a:r>
                <a:r>
                  <a:rPr lang="en-US"/>
                  <a:t>… potom za </a:t>
                </a:r>
                <a:r>
                  <a:rPr lang="sk-SK"/>
                  <a:t>čas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oMath>
                </a14:m>
                <a:r>
                  <a:rPr lang="en-US" b="0"/>
                  <a:t> dopadne k</a:t>
                </a:r>
                <a:r>
                  <a:rPr lang="sk-SK" b="0"/>
                  <a:t>úsok dĺžky </a:t>
                </a:r>
                <a14:m>
                  <m:oMath xmlns:m="http://schemas.openxmlformats.org/officeDocument/2006/math">
                    <m:r>
                      <a:rPr lang="en-US" b="0" i="1" smtClean="0">
                        <a:latin typeface="Cambria Math" panose="02040503050406030204" pitchFamily="18" charset="0"/>
                      </a:rPr>
                      <m:t>𝑣</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oMath>
                </a14:m>
                <a:endParaRPr lang="sk-SK" b="0"/>
              </a:p>
              <a:p>
                <a:r>
                  <a:rPr lang="sk-SK"/>
                  <a:t>	... nesie hybnosť </a:t>
                </a:r>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𝑣</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sk-SK"/>
                  <a:t> </a:t>
                </a:r>
                <a:endParaRPr lang="en-US"/>
              </a:p>
              <a:p>
                <a:r>
                  <a:rPr lang="en-US" b="0"/>
                  <a:t>	… po dopade sa zastav</a:t>
                </a:r>
                <a:r>
                  <a:rPr lang="sk-SK" b="0"/>
                  <a:t>í</a:t>
                </a:r>
              </a:p>
              <a:p>
                <a:endParaRPr lang="sk-SK"/>
              </a:p>
              <a:p>
                <a:r>
                  <a:rPr lang="sk-SK"/>
                  <a:t>Na zastavenie reťaze potrebujeme silu od váhy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𝜌</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a14:m>
                <a:r>
                  <a:rPr lang="en-US" b="0"/>
                  <a:t> + e</a:t>
                </a:r>
                <a:r>
                  <a:rPr lang="sk-SK" b="0"/>
                  <a:t>šte tiažová sila od časti reťaze, ktorá</a:t>
                </a:r>
                <a:r>
                  <a:rPr lang="sk-SK"/>
                  <a:t> už leží na váhe</a:t>
                </a:r>
                <a:endParaRPr lang="sk-SK" b="0"/>
              </a:p>
              <a:p>
                <a:endParaRPr lang="en-US" b="0"/>
              </a:p>
              <a:p>
                <a:r>
                  <a:rPr lang="sk-SK"/>
                  <a:t>V okamihu dopadu </a:t>
                </a:r>
                <a14:m>
                  <m:oMath xmlns:m="http://schemas.openxmlformats.org/officeDocument/2006/math">
                    <m:r>
                      <a:rPr lang="sk-SK" b="0" i="1" smtClean="0">
                        <a:latin typeface="Cambria Math" panose="02040503050406030204" pitchFamily="18" charset="0"/>
                      </a:rPr>
                      <m:t>𝑣</m:t>
                    </m:r>
                    <m:r>
                      <a:rPr lang="sk-SK" b="0" i="1" smtClean="0">
                        <a:latin typeface="Cambria Math" panose="02040503050406030204" pitchFamily="18" charset="0"/>
                      </a:rPr>
                      <m:t>=</m:t>
                    </m:r>
                    <m:rad>
                      <m:radPr>
                        <m:degHide m:val="on"/>
                        <m:ctrlPr>
                          <a:rPr lang="sk-SK"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rPr>
                          <m:t>𝑔𝐿</m:t>
                        </m:r>
                      </m:e>
                    </m:rad>
                  </m:oMath>
                </a14:m>
                <a:r>
                  <a:rPr lang="en-US"/>
                  <a:t>  </a:t>
                </a:r>
                <a:r>
                  <a:rPr lang="en-US" b="1"/>
                  <a:t>(predpoklad!)  </a:t>
                </a:r>
                <a14:m>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𝑭</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𝝆</m:t>
                    </m:r>
                    <m:r>
                      <a:rPr lang="en-US" b="1" i="1" smtClean="0">
                        <a:latin typeface="Cambria Math" panose="02040503050406030204" pitchFamily="18" charset="0"/>
                        <a:ea typeface="Cambria Math" panose="02040503050406030204" pitchFamily="18" charset="0"/>
                      </a:rPr>
                      <m:t>𝑳𝒈</m:t>
                    </m:r>
                  </m:oMath>
                </a14:m>
                <a:endParaRPr lang="en-US" b="1"/>
              </a:p>
            </p:txBody>
          </p:sp>
        </mc:Choice>
        <mc:Fallback xmlns="">
          <p:sp>
            <p:nvSpPr>
              <p:cNvPr id="7" name="BlokTextu 6"/>
              <p:cNvSpPr txBox="1">
                <a:spLocks noRot="1" noChangeAspect="1" noMove="1" noResize="1" noEditPoints="1" noAdjustHandles="1" noChangeArrowheads="1" noChangeShapeType="1" noTextEdit="1"/>
              </p:cNvSpPr>
              <p:nvPr/>
            </p:nvSpPr>
            <p:spPr>
              <a:xfrm>
                <a:off x="3916392" y="3328824"/>
                <a:ext cx="7850038" cy="2624245"/>
              </a:xfrm>
              <a:prstGeom prst="rect">
                <a:avLst/>
              </a:prstGeom>
              <a:blipFill>
                <a:blip r:embed="rId3"/>
                <a:stretch>
                  <a:fillRect l="-621" t="-1160" r="-776" b="-2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BlokTextu 7"/>
              <p:cNvSpPr txBox="1"/>
              <p:nvPr/>
            </p:nvSpPr>
            <p:spPr>
              <a:xfrm>
                <a:off x="6438749" y="2695802"/>
                <a:ext cx="113896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𝑣</m:t>
                          </m:r>
                          <m:r>
                            <a:rPr lang="sk-SK" b="0" i="1" smtClean="0">
                              <a:latin typeface="Cambria Math" panose="02040503050406030204" pitchFamily="18" charset="0"/>
                            </a:rPr>
                            <m:t>á</m:t>
                          </m:r>
                          <m:r>
                            <a:rPr lang="sk-SK" b="0" i="1" smtClean="0">
                              <a:latin typeface="Cambria Math" panose="02040503050406030204" pitchFamily="18" charset="0"/>
                            </a:rPr>
                            <m:t>h𝑎</m:t>
                          </m:r>
                        </m:sub>
                      </m:sSub>
                      <m:r>
                        <a:rPr lang="sk-SK" b="0" i="1" smtClean="0">
                          <a:latin typeface="Cambria Math" panose="02040503050406030204" pitchFamily="18" charset="0"/>
                        </a:rPr>
                        <m:t>=</m:t>
                      </m:r>
                      <m:f>
                        <m:fPr>
                          <m:ctrlPr>
                            <a:rPr lang="sk-SK"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𝑝</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oMath>
                  </m:oMathPara>
                </a14:m>
                <a:endParaRPr lang="en-US"/>
              </a:p>
            </p:txBody>
          </p:sp>
        </mc:Choice>
        <mc:Fallback xmlns="">
          <p:sp>
            <p:nvSpPr>
              <p:cNvPr id="8" name="BlokTextu 7"/>
              <p:cNvSpPr txBox="1">
                <a:spLocks noRot="1" noChangeAspect="1" noMove="1" noResize="1" noEditPoints="1" noAdjustHandles="1" noChangeArrowheads="1" noChangeShapeType="1" noTextEdit="1"/>
              </p:cNvSpPr>
              <p:nvPr/>
            </p:nvSpPr>
            <p:spPr>
              <a:xfrm>
                <a:off x="6438749" y="2695802"/>
                <a:ext cx="1138965" cy="51860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62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Čo nám tu chýba</a:t>
            </a:r>
            <a:r>
              <a:rPr lang="en-US"/>
              <a:t>?</a:t>
            </a:r>
          </a:p>
        </p:txBody>
      </p:sp>
      <p:pic>
        <p:nvPicPr>
          <p:cNvPr id="3" name="Obrázok 2"/>
          <p:cNvPicPr>
            <a:picLocks noChangeAspect="1"/>
          </p:cNvPicPr>
          <p:nvPr/>
        </p:nvPicPr>
        <p:blipFill>
          <a:blip r:embed="rId2"/>
          <a:stretch>
            <a:fillRect/>
          </a:stretch>
        </p:blipFill>
        <p:spPr>
          <a:xfrm>
            <a:off x="2385967" y="1444031"/>
            <a:ext cx="7420065" cy="5139992"/>
          </a:xfrm>
          <a:prstGeom prst="rect">
            <a:avLst/>
          </a:prstGeom>
        </p:spPr>
      </p:pic>
      <p:sp>
        <p:nvSpPr>
          <p:cNvPr id="9" name="Obdĺžnik 8"/>
          <p:cNvSpPr/>
          <p:nvPr/>
        </p:nvSpPr>
        <p:spPr>
          <a:xfrm>
            <a:off x="7427343" y="1345721"/>
            <a:ext cx="2596551" cy="487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5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Nadpis 1"/>
              <p:cNvSpPr>
                <a:spLocks noGrp="1"/>
              </p:cNvSpPr>
              <p:nvPr>
                <p:ph type="title"/>
              </p:nvPr>
            </p:nvSpPr>
            <p:spPr/>
            <p:txBody>
              <a:bodyPr/>
              <a:lstStyle/>
              <a:p>
                <a:r>
                  <a:rPr lang="sk-SK"/>
                  <a:t>Prečo by mala reťaz padať s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rPr>
                      <m:t>&gt;</m:t>
                    </m:r>
                    <m:r>
                      <a:rPr lang="en-US" b="1" i="1" smtClean="0">
                        <a:latin typeface="Cambria Math" panose="02040503050406030204" pitchFamily="18" charset="0"/>
                      </a:rPr>
                      <m:t>𝒈</m:t>
                    </m:r>
                  </m:oMath>
                </a14:m>
                <a:r>
                  <a:rPr lang="en-US"/>
                  <a:t>?</a:t>
                </a:r>
              </a:p>
            </p:txBody>
          </p:sp>
        </mc:Choice>
        <mc:Fallback xmlns="">
          <p:sp>
            <p:nvSpPr>
              <p:cNvPr id="2" name="Nadpis 1"/>
              <p:cNvSpPr>
                <a:spLocks noGrp="1" noRot="1" noChangeAspect="1" noMove="1" noResize="1" noEditPoints="1" noAdjustHandles="1" noChangeArrowheads="1" noChangeShapeType="1" noTextEdit="1"/>
              </p:cNvSpPr>
              <p:nvPr>
                <p:ph type="title"/>
              </p:nvPr>
            </p:nvSpPr>
            <p:spPr>
              <a:blipFill>
                <a:blip r:embed="rId2"/>
                <a:stretch>
                  <a:fillRect l="-2087"/>
                </a:stretch>
              </a:blipFill>
            </p:spPr>
            <p:txBody>
              <a:bodyPr/>
              <a:lstStyle/>
              <a:p>
                <a:r>
                  <a:rPr lang="en-US">
                    <a:noFill/>
                  </a:rPr>
                  <a:t> </a:t>
                </a:r>
              </a:p>
            </p:txBody>
          </p:sp>
        </mc:Fallback>
      </mc:AlternateContent>
      <p:pic>
        <p:nvPicPr>
          <p:cNvPr id="4" name="Obrázok 3"/>
          <p:cNvPicPr>
            <a:picLocks noChangeAspect="1"/>
          </p:cNvPicPr>
          <p:nvPr/>
        </p:nvPicPr>
        <p:blipFill>
          <a:blip r:embed="rId3"/>
          <a:stretch>
            <a:fillRect/>
          </a:stretch>
        </p:blipFill>
        <p:spPr>
          <a:xfrm>
            <a:off x="1102103" y="2104366"/>
            <a:ext cx="2301198" cy="4147508"/>
          </a:xfrm>
          <a:prstGeom prst="rect">
            <a:avLst/>
          </a:prstGeom>
        </p:spPr>
      </p:pic>
      <p:sp>
        <p:nvSpPr>
          <p:cNvPr id="5" name="BlokTextu 4"/>
          <p:cNvSpPr txBox="1"/>
          <p:nvPr/>
        </p:nvSpPr>
        <p:spPr>
          <a:xfrm>
            <a:off x="952500" y="1506022"/>
            <a:ext cx="7067961" cy="369332"/>
          </a:xfrm>
          <a:prstGeom prst="rect">
            <a:avLst/>
          </a:prstGeom>
          <a:noFill/>
        </p:spPr>
        <p:txBody>
          <a:bodyPr wrap="none" rtlCol="0">
            <a:spAutoFit/>
          </a:bodyPr>
          <a:lstStyle/>
          <a:p>
            <a:r>
              <a:rPr lang="en-US"/>
              <a:t>Uva</a:t>
            </a:r>
            <a:r>
              <a:rPr lang="sk-SK"/>
              <a:t>žujme znovu „rebrík“ zo zadania a pozrime sa čo sa deje pri dopade ...</a:t>
            </a:r>
            <a:endParaRPr lang="en-US"/>
          </a:p>
        </p:txBody>
      </p:sp>
      <p:pic>
        <p:nvPicPr>
          <p:cNvPr id="6" name="Obrázok 5"/>
          <p:cNvPicPr>
            <a:picLocks noChangeAspect="1"/>
          </p:cNvPicPr>
          <p:nvPr/>
        </p:nvPicPr>
        <p:blipFill rotWithShape="1">
          <a:blip r:embed="rId4"/>
          <a:srcRect t="15727"/>
          <a:stretch/>
        </p:blipFill>
        <p:spPr>
          <a:xfrm>
            <a:off x="4644821" y="2743062"/>
            <a:ext cx="2109789" cy="1197821"/>
          </a:xfrm>
          <a:prstGeom prst="rect">
            <a:avLst/>
          </a:prstGeom>
        </p:spPr>
      </p:pic>
      <p:pic>
        <p:nvPicPr>
          <p:cNvPr id="7" name="Obrázok 6"/>
          <p:cNvPicPr>
            <a:picLocks noChangeAspect="1"/>
          </p:cNvPicPr>
          <p:nvPr/>
        </p:nvPicPr>
        <p:blipFill rotWithShape="1">
          <a:blip r:embed="rId5"/>
          <a:srcRect l="10970" r="14750"/>
          <a:stretch/>
        </p:blipFill>
        <p:spPr>
          <a:xfrm>
            <a:off x="4400139" y="4183828"/>
            <a:ext cx="1562512" cy="2068046"/>
          </a:xfrm>
          <a:prstGeom prst="rect">
            <a:avLst/>
          </a:prstGeom>
        </p:spPr>
      </p:pic>
      <p:sp>
        <p:nvSpPr>
          <p:cNvPr id="8" name="BlokTextu 7"/>
          <p:cNvSpPr txBox="1"/>
          <p:nvPr/>
        </p:nvSpPr>
        <p:spPr>
          <a:xfrm>
            <a:off x="4326750" y="2095539"/>
            <a:ext cx="3271798" cy="646331"/>
          </a:xfrm>
          <a:prstGeom prst="rect">
            <a:avLst/>
          </a:prstGeom>
          <a:noFill/>
        </p:spPr>
        <p:txBody>
          <a:bodyPr wrap="square" rtlCol="0">
            <a:spAutoFit/>
          </a:bodyPr>
          <a:lstStyle/>
          <a:p>
            <a:r>
              <a:rPr lang="sk-SK"/>
              <a:t>Keď dopadne spodná časť rebríku </a:t>
            </a:r>
            <a:r>
              <a:rPr lang="en-US"/>
              <a:t>(nepru</a:t>
            </a:r>
            <a:r>
              <a:rPr lang="sk-SK"/>
              <a:t>žne</a:t>
            </a:r>
            <a:r>
              <a:rPr lang="en-US"/>
              <a:t>)</a:t>
            </a:r>
          </a:p>
        </p:txBody>
      </p:sp>
      <p:sp>
        <p:nvSpPr>
          <p:cNvPr id="10" name="Šípka doprava 9"/>
          <p:cNvSpPr/>
          <p:nvPr/>
        </p:nvSpPr>
        <p:spPr>
          <a:xfrm>
            <a:off x="7253492" y="2257121"/>
            <a:ext cx="485775" cy="3231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BlokTextu 10"/>
          <p:cNvSpPr txBox="1"/>
          <p:nvPr/>
        </p:nvSpPr>
        <p:spPr>
          <a:xfrm>
            <a:off x="8020461" y="2122637"/>
            <a:ext cx="3271798" cy="646331"/>
          </a:xfrm>
          <a:prstGeom prst="rect">
            <a:avLst/>
          </a:prstGeom>
          <a:noFill/>
        </p:spPr>
        <p:txBody>
          <a:bodyPr wrap="square" rtlCol="0">
            <a:spAutoFit/>
          </a:bodyPr>
          <a:lstStyle/>
          <a:p>
            <a:r>
              <a:rPr lang="sk-SK"/>
              <a:t>Zákon zachovania momentu hybnosti okolo A</a:t>
            </a:r>
            <a:endParaRPr lang="en-US"/>
          </a:p>
        </p:txBody>
      </p:sp>
      <p:sp>
        <p:nvSpPr>
          <p:cNvPr id="12" name="BlokTextu 11"/>
          <p:cNvSpPr txBox="1"/>
          <p:nvPr/>
        </p:nvSpPr>
        <p:spPr>
          <a:xfrm>
            <a:off x="6096000" y="4399385"/>
            <a:ext cx="5857187" cy="923330"/>
          </a:xfrm>
          <a:prstGeom prst="rect">
            <a:avLst/>
          </a:prstGeom>
          <a:noFill/>
        </p:spPr>
        <p:txBody>
          <a:bodyPr wrap="square" rtlCol="0">
            <a:spAutoFit/>
          </a:bodyPr>
          <a:lstStyle/>
          <a:p>
            <a:r>
              <a:rPr lang="sk-SK"/>
              <a:t>Reťaz nad spodnou časťou rebríku </a:t>
            </a:r>
            <a:r>
              <a:rPr lang="en-US"/>
              <a:t>v</a:t>
            </a:r>
            <a:r>
              <a:rPr lang="sk-SK"/>
              <a:t>šak ide stále iba rýchlosťou v </a:t>
            </a:r>
            <a:r>
              <a:rPr lang="en-US"/>
              <a:t>– spodn</a:t>
            </a:r>
            <a:r>
              <a:rPr lang="sk-SK"/>
              <a:t>á časť rebríku potiahne zvyšné časti reťaze </a:t>
            </a:r>
            <a:r>
              <a:rPr lang="en-US"/>
              <a:t>– hybnos</a:t>
            </a:r>
            <a:r>
              <a:rPr lang="sk-SK"/>
              <a:t>ť sa rozloží do celej reťaze</a:t>
            </a:r>
            <a:endParaRPr lang="en-US"/>
          </a:p>
        </p:txBody>
      </p:sp>
      <mc:AlternateContent xmlns:mc="http://schemas.openxmlformats.org/markup-compatibility/2006" xmlns:a14="http://schemas.microsoft.com/office/drawing/2010/main">
        <mc:Choice Requires="a14">
          <p:sp>
            <p:nvSpPr>
              <p:cNvPr id="13" name="BlokTextu 12"/>
              <p:cNvSpPr txBox="1"/>
              <p:nvPr/>
            </p:nvSpPr>
            <p:spPr>
              <a:xfrm>
                <a:off x="8427502" y="3092622"/>
                <a:ext cx="13236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sk-SK" b="0" i="1" smtClean="0">
                              <a:latin typeface="Cambria Math" panose="02040503050406030204" pitchFamily="18" charset="0"/>
                            </a:rPr>
                            <m:t>𝑣</m:t>
                          </m:r>
                        </m:e>
                        <m:sub>
                          <m:r>
                            <a:rPr lang="en-US" b="0" i="1" smtClean="0">
                              <a:latin typeface="Cambria Math" panose="02040503050406030204" pitchFamily="18" charset="0"/>
                            </a:rPr>
                            <m:t>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𝑣</m:t>
                      </m:r>
                      <m:r>
                        <a:rPr lang="en-US" b="0" i="1" smtClean="0">
                          <a:latin typeface="Cambria Math" panose="02040503050406030204" pitchFamily="18" charset="0"/>
                        </a:rPr>
                        <m:t>&gt;</m:t>
                      </m:r>
                      <m:r>
                        <a:rPr lang="en-US" b="0" i="1" smtClean="0">
                          <a:latin typeface="Cambria Math" panose="02040503050406030204" pitchFamily="18" charset="0"/>
                        </a:rPr>
                        <m:t>𝑣</m:t>
                      </m:r>
                    </m:oMath>
                  </m:oMathPara>
                </a14:m>
                <a:endParaRPr lang="en-US"/>
              </a:p>
            </p:txBody>
          </p:sp>
        </mc:Choice>
        <mc:Fallback xmlns="">
          <p:sp>
            <p:nvSpPr>
              <p:cNvPr id="13" name="BlokTextu 12"/>
              <p:cNvSpPr txBox="1">
                <a:spLocks noRot="1" noChangeAspect="1" noMove="1" noResize="1" noEditPoints="1" noAdjustHandles="1" noChangeArrowheads="1" noChangeShapeType="1" noTextEdit="1"/>
              </p:cNvSpPr>
              <p:nvPr/>
            </p:nvSpPr>
            <p:spPr>
              <a:xfrm>
                <a:off x="8427502" y="3092622"/>
                <a:ext cx="1323696" cy="51860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05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Model [Grewal, Johnson, Ruina]*</a:t>
            </a:r>
          </a:p>
        </p:txBody>
      </p:sp>
      <p:cxnSp>
        <p:nvCxnSpPr>
          <p:cNvPr id="4" name="Zaoblená spojnica 3"/>
          <p:cNvCxnSpPr>
            <a:stCxn id="7" idx="1"/>
          </p:cNvCxnSpPr>
          <p:nvPr/>
        </p:nvCxnSpPr>
        <p:spPr>
          <a:xfrm rot="10800000">
            <a:off x="7334251" y="1104902"/>
            <a:ext cx="466724" cy="333374"/>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BlokTextu 6"/>
          <p:cNvSpPr txBox="1"/>
          <p:nvPr/>
        </p:nvSpPr>
        <p:spPr>
          <a:xfrm>
            <a:off x="7800975" y="1145888"/>
            <a:ext cx="4391025" cy="584775"/>
          </a:xfrm>
          <a:prstGeom prst="rect">
            <a:avLst/>
          </a:prstGeom>
          <a:noFill/>
        </p:spPr>
        <p:txBody>
          <a:bodyPr wrap="square" rtlCol="0">
            <a:spAutoFit/>
          </a:bodyPr>
          <a:lstStyle/>
          <a:p>
            <a:r>
              <a:rPr lang="sk-SK" sz="1600"/>
              <a:t>V prezentácii sa takýmto spôsobom odkazujem na voľne dostupné články z IYPT Kitu </a:t>
            </a:r>
            <a:r>
              <a:rPr lang="en-US" sz="1600"/>
              <a:t>(kit.ilyam.org)</a:t>
            </a:r>
          </a:p>
        </p:txBody>
      </p:sp>
      <mc:AlternateContent xmlns:mc="http://schemas.openxmlformats.org/markup-compatibility/2006" xmlns:a14="http://schemas.microsoft.com/office/drawing/2010/main">
        <mc:Choice Requires="a14">
          <p:sp>
            <p:nvSpPr>
              <p:cNvPr id="11" name="BlokTextu 10"/>
              <p:cNvSpPr txBox="1"/>
              <p:nvPr/>
            </p:nvSpPr>
            <p:spPr>
              <a:xfrm>
                <a:off x="838200" y="1666856"/>
                <a:ext cx="5901908" cy="966162"/>
              </a:xfrm>
              <a:prstGeom prst="rect">
                <a:avLst/>
              </a:prstGeom>
              <a:noFill/>
            </p:spPr>
            <p:txBody>
              <a:bodyPr wrap="square" rtlCol="0">
                <a:spAutoFit/>
              </a:bodyPr>
              <a:lstStyle/>
              <a:p>
                <a:r>
                  <a:rPr lang="sk-SK"/>
                  <a:t>Poďme to spočítať ... predpokladajme, že </a:t>
                </a:r>
                <a14:m>
                  <m:oMath xmlns:m="http://schemas.openxmlformats.org/officeDocument/2006/math">
                    <m:r>
                      <a:rPr lang="sk-SK"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≪1</m:t>
                    </m:r>
                  </m:oMath>
                </a14:m>
                <a:r>
                  <a:rPr lang="en-US"/>
                  <a:t> a ur</a:t>
                </a:r>
                <a:r>
                  <a:rPr lang="sk-SK"/>
                  <a:t>čme postupne impulzy síl </a:t>
                </a:r>
                <a14:m>
                  <m:oMath xmlns:m="http://schemas.openxmlformats.org/officeDocument/2006/math">
                    <m:sSub>
                      <m:sSubPr>
                        <m:ctrlPr>
                          <a:rPr lang="en-US" b="0" i="1" smtClean="0">
                            <a:latin typeface="Cambria Math" panose="02040503050406030204" pitchFamily="18" charset="0"/>
                          </a:rPr>
                        </m:ctrlPr>
                      </m:sSubPr>
                      <m:e>
                        <m:r>
                          <a:rPr lang="sk-SK"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3</m:t>
                        </m:r>
                      </m:sub>
                    </m:sSub>
                  </m:oMath>
                </a14:m>
                <a:r>
                  <a:rPr lang="en-US"/>
                  <a:t> (impulz sily →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𝐹𝑑𝑡</m:t>
                        </m:r>
                      </m:e>
                    </m:nary>
                  </m:oMath>
                </a14:m>
                <a:r>
                  <a:rPr lang="sk-SK"/>
                  <a:t> </a:t>
                </a:r>
                <a:r>
                  <a:rPr lang="en-US"/>
                  <a:t>t.j. celkov</a:t>
                </a:r>
                <a:r>
                  <a:rPr lang="sk-SK"/>
                  <a:t>á zmena hybnosti pri nejakom procese</a:t>
                </a:r>
                <a:r>
                  <a:rPr lang="en-US"/>
                  <a:t>)</a:t>
                </a:r>
              </a:p>
            </p:txBody>
          </p:sp>
        </mc:Choice>
        <mc:Fallback xmlns="">
          <p:sp>
            <p:nvSpPr>
              <p:cNvPr id="11" name="BlokTextu 10"/>
              <p:cNvSpPr txBox="1">
                <a:spLocks noRot="1" noChangeAspect="1" noMove="1" noResize="1" noEditPoints="1" noAdjustHandles="1" noChangeArrowheads="1" noChangeShapeType="1" noTextEdit="1"/>
              </p:cNvSpPr>
              <p:nvPr/>
            </p:nvSpPr>
            <p:spPr>
              <a:xfrm>
                <a:off x="838200" y="1666856"/>
                <a:ext cx="5901908" cy="966162"/>
              </a:xfrm>
              <a:prstGeom prst="rect">
                <a:avLst/>
              </a:prstGeom>
              <a:blipFill>
                <a:blip r:embed="rId2"/>
                <a:stretch>
                  <a:fillRect l="-930" t="-28302" b="-52830"/>
                </a:stretch>
              </a:blipFill>
            </p:spPr>
            <p:txBody>
              <a:bodyPr/>
              <a:lstStyle/>
              <a:p>
                <a:r>
                  <a:rPr lang="en-US">
                    <a:noFill/>
                  </a:rPr>
                  <a:t> </a:t>
                </a:r>
              </a:p>
            </p:txBody>
          </p:sp>
        </mc:Fallback>
      </mc:AlternateContent>
      <p:pic>
        <p:nvPicPr>
          <p:cNvPr id="12" name="Obrázok 11"/>
          <p:cNvPicPr>
            <a:picLocks noChangeAspect="1"/>
          </p:cNvPicPr>
          <p:nvPr/>
        </p:nvPicPr>
        <p:blipFill rotWithShape="1">
          <a:blip r:embed="rId3"/>
          <a:srcRect t="15727"/>
          <a:stretch/>
        </p:blipFill>
        <p:spPr>
          <a:xfrm>
            <a:off x="419100" y="2697889"/>
            <a:ext cx="2109789" cy="1197821"/>
          </a:xfrm>
          <a:prstGeom prst="rect">
            <a:avLst/>
          </a:prstGeom>
        </p:spPr>
      </p:pic>
      <p:pic>
        <p:nvPicPr>
          <p:cNvPr id="13" name="Obrázok 12"/>
          <p:cNvPicPr>
            <a:picLocks noChangeAspect="1"/>
          </p:cNvPicPr>
          <p:nvPr/>
        </p:nvPicPr>
        <p:blipFill rotWithShape="1">
          <a:blip r:embed="rId4"/>
          <a:srcRect b="13701"/>
          <a:stretch/>
        </p:blipFill>
        <p:spPr>
          <a:xfrm>
            <a:off x="6949659" y="1849707"/>
            <a:ext cx="3962400" cy="1734427"/>
          </a:xfrm>
          <a:prstGeom prst="rect">
            <a:avLst/>
          </a:prstGeom>
        </p:spPr>
      </p:pic>
      <mc:AlternateContent xmlns:mc="http://schemas.openxmlformats.org/markup-compatibility/2006" xmlns:a14="http://schemas.microsoft.com/office/drawing/2010/main">
        <mc:Choice Requires="a14">
          <p:sp>
            <p:nvSpPr>
              <p:cNvPr id="14" name="BlokTextu 13"/>
              <p:cNvSpPr txBox="1"/>
              <p:nvPr/>
            </p:nvSpPr>
            <p:spPr>
              <a:xfrm>
                <a:off x="904876" y="4829544"/>
                <a:ext cx="1518301" cy="369332"/>
              </a:xfrm>
              <a:prstGeom prst="rect">
                <a:avLst/>
              </a:prstGeom>
              <a:noFill/>
            </p:spPr>
            <p:txBody>
              <a:bodyPr wrap="none" rtlCol="0">
                <a:spAutoFit/>
              </a:bodyPr>
              <a:lstStyle/>
              <a:p>
                <a:r>
                  <a:rPr lang="en-US" b="1"/>
                  <a:t>Impulz sily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𝟏</m:t>
                        </m:r>
                      </m:sub>
                    </m:sSub>
                    <m:r>
                      <a:rPr lang="en-US" b="1" i="1" smtClean="0">
                        <a:latin typeface="Cambria Math" panose="02040503050406030204" pitchFamily="18" charset="0"/>
                      </a:rPr>
                      <m:t>:</m:t>
                    </m:r>
                  </m:oMath>
                </a14:m>
                <a:endParaRPr lang="en-US" b="1"/>
              </a:p>
            </p:txBody>
          </p:sp>
        </mc:Choice>
        <mc:Fallback xmlns="">
          <p:sp>
            <p:nvSpPr>
              <p:cNvPr id="14" name="BlokTextu 13"/>
              <p:cNvSpPr txBox="1">
                <a:spLocks noRot="1" noChangeAspect="1" noMove="1" noResize="1" noEditPoints="1" noAdjustHandles="1" noChangeArrowheads="1" noChangeShapeType="1" noTextEdit="1"/>
              </p:cNvSpPr>
              <p:nvPr/>
            </p:nvSpPr>
            <p:spPr>
              <a:xfrm>
                <a:off x="904876" y="4829544"/>
                <a:ext cx="1518301" cy="369332"/>
              </a:xfrm>
              <a:prstGeom prst="rect">
                <a:avLst/>
              </a:prstGeom>
              <a:blipFill>
                <a:blip r:embed="rId5"/>
                <a:stretch>
                  <a:fillRect l="-3200" t="-8197" b="-24590"/>
                </a:stretch>
              </a:blipFill>
            </p:spPr>
            <p:txBody>
              <a:bodyPr/>
              <a:lstStyle/>
              <a:p>
                <a:r>
                  <a:rPr lang="en-US">
                    <a:noFill/>
                  </a:rPr>
                  <a:t> </a:t>
                </a:r>
              </a:p>
            </p:txBody>
          </p:sp>
        </mc:Fallback>
      </mc:AlternateContent>
      <p:sp>
        <p:nvSpPr>
          <p:cNvPr id="15" name="BlokTextu 14"/>
          <p:cNvSpPr txBox="1"/>
          <p:nvPr/>
        </p:nvSpPr>
        <p:spPr>
          <a:xfrm>
            <a:off x="904876" y="4086838"/>
            <a:ext cx="9267824" cy="584775"/>
          </a:xfrm>
          <a:prstGeom prst="rect">
            <a:avLst/>
          </a:prstGeom>
          <a:noFill/>
        </p:spPr>
        <p:txBody>
          <a:bodyPr wrap="square" rtlCol="0">
            <a:spAutoFit/>
          </a:bodyPr>
          <a:lstStyle/>
          <a:p>
            <a:r>
              <a:rPr lang="en-US" sz="1600"/>
              <a:t>Pri zr</a:t>
            </a:r>
            <a:r>
              <a:rPr lang="sk-SK" sz="1600"/>
              <a:t>ážke dolnej paličky rebríku v bode A s podložkou musí platiť zákon zachovania momentu hybnosti</a:t>
            </a:r>
            <a:r>
              <a:rPr lang="en-US" sz="1600"/>
              <a:t> (ZZMH)</a:t>
            </a:r>
            <a:r>
              <a:rPr lang="sk-SK" sz="1600"/>
              <a:t> </a:t>
            </a:r>
            <a:r>
              <a:rPr lang="en-US" sz="1600"/>
              <a:t>(okolo bodu A) a z</a:t>
            </a:r>
            <a:r>
              <a:rPr lang="sk-SK" sz="1600"/>
              <a:t>ákon zachovania hybnosti </a:t>
            </a:r>
            <a:r>
              <a:rPr lang="en-US" sz="1600"/>
              <a:t>(ZZH) … tie platia v</a:t>
            </a:r>
            <a:r>
              <a:rPr lang="sk-SK" sz="1600"/>
              <a:t>ždy</a:t>
            </a:r>
            <a:r>
              <a:rPr lang="en-US" sz="1600"/>
              <a:t>! T.j aj pri nepru</a:t>
            </a:r>
            <a:r>
              <a:rPr lang="sk-SK" sz="1600"/>
              <a:t>žných zrážkach</a:t>
            </a:r>
            <a:endParaRPr lang="en-US" sz="1600"/>
          </a:p>
        </p:txBody>
      </p:sp>
      <p:sp>
        <p:nvSpPr>
          <p:cNvPr id="16" name="BlokTextu 15"/>
          <p:cNvSpPr txBox="1"/>
          <p:nvPr/>
        </p:nvSpPr>
        <p:spPr>
          <a:xfrm>
            <a:off x="2938464" y="5198876"/>
            <a:ext cx="557211" cy="338554"/>
          </a:xfrm>
          <a:prstGeom prst="rect">
            <a:avLst/>
          </a:prstGeom>
          <a:noFill/>
        </p:spPr>
        <p:txBody>
          <a:bodyPr wrap="square" rtlCol="0">
            <a:spAutoFit/>
          </a:bodyPr>
          <a:lstStyle/>
          <a:p>
            <a:r>
              <a:rPr lang="sk-SK" sz="1600"/>
              <a:t>ZZH:</a:t>
            </a:r>
            <a:endParaRPr lang="en-US" sz="1600"/>
          </a:p>
        </p:txBody>
      </p:sp>
      <p:sp>
        <p:nvSpPr>
          <p:cNvPr id="17" name="BlokTextu 16"/>
          <p:cNvSpPr txBox="1"/>
          <p:nvPr/>
        </p:nvSpPr>
        <p:spPr>
          <a:xfrm>
            <a:off x="2733675" y="5646551"/>
            <a:ext cx="761999" cy="338554"/>
          </a:xfrm>
          <a:prstGeom prst="rect">
            <a:avLst/>
          </a:prstGeom>
          <a:noFill/>
        </p:spPr>
        <p:txBody>
          <a:bodyPr wrap="square" rtlCol="0">
            <a:spAutoFit/>
          </a:bodyPr>
          <a:lstStyle/>
          <a:p>
            <a:r>
              <a:rPr lang="sk-SK" sz="1600"/>
              <a:t>ZZMH:</a:t>
            </a:r>
            <a:endParaRPr lang="en-US" sz="1600"/>
          </a:p>
        </p:txBody>
      </p:sp>
      <p:sp>
        <p:nvSpPr>
          <p:cNvPr id="18" name="BlokTextu 17"/>
          <p:cNvSpPr txBox="1"/>
          <p:nvPr/>
        </p:nvSpPr>
        <p:spPr>
          <a:xfrm>
            <a:off x="3648075" y="4820528"/>
            <a:ext cx="1371600" cy="338554"/>
          </a:xfrm>
          <a:prstGeom prst="rect">
            <a:avLst/>
          </a:prstGeom>
          <a:noFill/>
        </p:spPr>
        <p:txBody>
          <a:bodyPr wrap="square" rtlCol="0">
            <a:spAutoFit/>
          </a:bodyPr>
          <a:lstStyle/>
          <a:p>
            <a:r>
              <a:rPr lang="sk-SK" sz="1600" b="1">
                <a:solidFill>
                  <a:srgbClr val="FF0000"/>
                </a:solidFill>
              </a:rPr>
              <a:t>Pred zrážkou</a:t>
            </a:r>
            <a:endParaRPr lang="en-US" sz="1600" b="1">
              <a:solidFill>
                <a:srgbClr val="FF0000"/>
              </a:solidFill>
            </a:endParaRPr>
          </a:p>
        </p:txBody>
      </p:sp>
      <p:sp>
        <p:nvSpPr>
          <p:cNvPr id="19" name="BlokTextu 18"/>
          <p:cNvSpPr txBox="1"/>
          <p:nvPr/>
        </p:nvSpPr>
        <p:spPr>
          <a:xfrm>
            <a:off x="5019675" y="4820528"/>
            <a:ext cx="1371600" cy="338554"/>
          </a:xfrm>
          <a:prstGeom prst="rect">
            <a:avLst/>
          </a:prstGeom>
          <a:noFill/>
        </p:spPr>
        <p:txBody>
          <a:bodyPr wrap="square" rtlCol="0">
            <a:spAutoFit/>
          </a:bodyPr>
          <a:lstStyle/>
          <a:p>
            <a:r>
              <a:rPr lang="sk-SK" sz="1600" b="1">
                <a:solidFill>
                  <a:schemeClr val="accent1"/>
                </a:solidFill>
              </a:rPr>
              <a:t>Po zrážke</a:t>
            </a:r>
            <a:endParaRPr lang="en-US" sz="1600" b="1">
              <a:solidFill>
                <a:schemeClr val="accent1"/>
              </a:solidFill>
            </a:endParaRPr>
          </a:p>
        </p:txBody>
      </p:sp>
      <mc:AlternateContent xmlns:mc="http://schemas.openxmlformats.org/markup-compatibility/2006" xmlns:a14="http://schemas.microsoft.com/office/drawing/2010/main">
        <mc:Choice Requires="a14">
          <p:sp>
            <p:nvSpPr>
              <p:cNvPr id="20" name="BlokTextu 19"/>
              <p:cNvSpPr txBox="1"/>
              <p:nvPr/>
            </p:nvSpPr>
            <p:spPr>
              <a:xfrm>
                <a:off x="4170816" y="5198876"/>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k-SK" b="0" i="1" smtClean="0">
                          <a:latin typeface="Cambria Math" panose="02040503050406030204" pitchFamily="18" charset="0"/>
                        </a:rPr>
                        <m:t>𝑚𝑣</m:t>
                      </m:r>
                      <m:r>
                        <a:rPr lang="sk-SK" b="0" i="1" smtClean="0">
                          <a:latin typeface="Cambria Math" panose="02040503050406030204" pitchFamily="18" charset="0"/>
                        </a:rPr>
                        <m:t>=</m:t>
                      </m:r>
                      <m:r>
                        <a:rPr lang="sk-SK" b="0" i="1" smtClean="0">
                          <a:latin typeface="Cambria Math" panose="02040503050406030204" pitchFamily="18" charset="0"/>
                        </a:rPr>
                        <m:t>𝑚</m:t>
                      </m:r>
                      <m:sSup>
                        <m:sSupPr>
                          <m:ctrlPr>
                            <a:rPr lang="en-US" b="0" i="1" smtClean="0">
                              <a:latin typeface="Cambria Math" panose="02040503050406030204" pitchFamily="18" charset="0"/>
                            </a:rPr>
                          </m:ctrlPr>
                        </m:sSupPr>
                        <m:e>
                          <m:r>
                            <a:rPr lang="sk-SK"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a:p>
            </p:txBody>
          </p:sp>
        </mc:Choice>
        <mc:Fallback xmlns="">
          <p:sp>
            <p:nvSpPr>
              <p:cNvPr id="20" name="BlokTextu 19"/>
              <p:cNvSpPr txBox="1">
                <a:spLocks noRot="1" noChangeAspect="1" noMove="1" noResize="1" noEditPoints="1" noAdjustHandles="1" noChangeArrowheads="1" noChangeShapeType="1" noTextEdit="1"/>
              </p:cNvSpPr>
              <p:nvPr/>
            </p:nvSpPr>
            <p:spPr>
              <a:xfrm>
                <a:off x="4170816" y="5198876"/>
                <a:ext cx="2073757" cy="276999"/>
              </a:xfrm>
              <a:prstGeom prst="rect">
                <a:avLst/>
              </a:prstGeom>
              <a:blipFill>
                <a:blip r:embed="rId6"/>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BlokTextu 20"/>
              <p:cNvSpPr txBox="1"/>
              <p:nvPr/>
            </p:nvSpPr>
            <p:spPr>
              <a:xfrm>
                <a:off x="4170815" y="5556526"/>
                <a:ext cx="2073757"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2</m:t>
                          </m:r>
                        </m:den>
                      </m:f>
                      <m:r>
                        <a:rPr lang="en-US" b="0" i="1" smtClean="0">
                          <a:latin typeface="Cambria Math" panose="02040503050406030204" pitchFamily="18" charset="0"/>
                        </a:rPr>
                        <m:t>𝑚</m:t>
                      </m:r>
                      <m:r>
                        <a:rPr lang="sk-SK" b="0" i="1" smtClean="0">
                          <a:latin typeface="Cambria Math" panose="02040503050406030204" pitchFamily="18" charset="0"/>
                        </a:rPr>
                        <m:t>𝑣</m:t>
                      </m:r>
                      <m:r>
                        <a:rPr lang="sk-SK" b="0" i="1" smtClean="0">
                          <a:latin typeface="Cambria Math" panose="02040503050406030204" pitchFamily="18" charset="0"/>
                        </a:rPr>
                        <m:t>=</m:t>
                      </m:r>
                      <m:f>
                        <m:fPr>
                          <m:ctrlPr>
                            <a:rPr lang="sk-SK"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r>
                        <a:rPr lang="en-US" b="0" i="1" smtClean="0">
                          <a:latin typeface="Cambria Math" panose="02040503050406030204" pitchFamily="18" charset="0"/>
                        </a:rPr>
                        <m:t>𝜔</m:t>
                      </m:r>
                    </m:oMath>
                  </m:oMathPara>
                </a14:m>
                <a:endParaRPr lang="en-US"/>
              </a:p>
            </p:txBody>
          </p:sp>
        </mc:Choice>
        <mc:Fallback xmlns="">
          <p:sp>
            <p:nvSpPr>
              <p:cNvPr id="21" name="BlokTextu 20"/>
              <p:cNvSpPr txBox="1">
                <a:spLocks noRot="1" noChangeAspect="1" noMove="1" noResize="1" noEditPoints="1" noAdjustHandles="1" noChangeArrowheads="1" noChangeShapeType="1" noTextEdit="1"/>
              </p:cNvSpPr>
              <p:nvPr/>
            </p:nvSpPr>
            <p:spPr>
              <a:xfrm>
                <a:off x="4170815" y="5556526"/>
                <a:ext cx="2073757" cy="51860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BlokTextu 21"/>
              <p:cNvSpPr txBox="1"/>
              <p:nvPr/>
            </p:nvSpPr>
            <p:spPr>
              <a:xfrm>
                <a:off x="5493856" y="5537430"/>
                <a:ext cx="2073757" cy="5396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𝑣</m:t>
                          </m:r>
                          <m:r>
                            <a:rPr lang="en-US" b="0" i="1" smtClean="0">
                              <a:latin typeface="Cambria Math" panose="02040503050406030204" pitchFamily="18" charset="0"/>
                            </a:rPr>
                            <m:t>′</m:t>
                          </m:r>
                        </m:num>
                        <m:den>
                          <m:r>
                            <a:rPr lang="en-US" b="0" i="1" smtClean="0">
                              <a:latin typeface="Cambria Math" panose="02040503050406030204" pitchFamily="18" charset="0"/>
                            </a:rPr>
                            <m:t>𝐿</m:t>
                          </m:r>
                        </m:den>
                      </m:f>
                    </m:oMath>
                  </m:oMathPara>
                </a14:m>
                <a:endParaRPr lang="en-US"/>
              </a:p>
            </p:txBody>
          </p:sp>
        </mc:Choice>
        <mc:Fallback xmlns="">
          <p:sp>
            <p:nvSpPr>
              <p:cNvPr id="22" name="BlokTextu 21"/>
              <p:cNvSpPr txBox="1">
                <a:spLocks noRot="1" noChangeAspect="1" noMove="1" noResize="1" noEditPoints="1" noAdjustHandles="1" noChangeArrowheads="1" noChangeShapeType="1" noTextEdit="1"/>
              </p:cNvSpPr>
              <p:nvPr/>
            </p:nvSpPr>
            <p:spPr>
              <a:xfrm>
                <a:off x="5493856" y="5537430"/>
                <a:ext cx="2073757" cy="539635"/>
              </a:xfrm>
              <a:prstGeom prst="rect">
                <a:avLst/>
              </a:prstGeom>
              <a:blipFill>
                <a:blip r:embed="rId8"/>
                <a:stretch>
                  <a:fillRect/>
                </a:stretch>
              </a:blipFill>
            </p:spPr>
            <p:txBody>
              <a:bodyPr/>
              <a:lstStyle/>
              <a:p>
                <a:r>
                  <a:rPr lang="en-US">
                    <a:noFill/>
                  </a:rPr>
                  <a:t> </a:t>
                </a:r>
              </a:p>
            </p:txBody>
          </p:sp>
        </mc:Fallback>
      </mc:AlternateContent>
      <p:sp>
        <p:nvSpPr>
          <p:cNvPr id="23" name="Pravá zložená zátvorka 22"/>
          <p:cNvSpPr/>
          <p:nvPr/>
        </p:nvSpPr>
        <p:spPr>
          <a:xfrm>
            <a:off x="7210426" y="5198876"/>
            <a:ext cx="247650" cy="944749"/>
          </a:xfrm>
          <a:prstGeom prst="rightBrace">
            <a:avLst/>
          </a:prstGeom>
          <a:ln w="444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BlokTextu 23"/>
              <p:cNvSpPr txBox="1"/>
              <p:nvPr/>
            </p:nvSpPr>
            <p:spPr>
              <a:xfrm>
                <a:off x="7387050" y="5537430"/>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𝑚𝑣</m:t>
                      </m:r>
                      <m:r>
                        <a:rPr lang="en-US" b="0" i="1" smtClean="0">
                          <a:latin typeface="Cambria Math" panose="02040503050406030204" pitchFamily="18" charset="0"/>
                        </a:rPr>
                        <m:t>/3</m:t>
                      </m:r>
                    </m:oMath>
                  </m:oMathPara>
                </a14:m>
                <a:endParaRPr lang="en-US"/>
              </a:p>
            </p:txBody>
          </p:sp>
        </mc:Choice>
        <mc:Fallback xmlns="">
          <p:sp>
            <p:nvSpPr>
              <p:cNvPr id="24" name="BlokTextu 23"/>
              <p:cNvSpPr txBox="1">
                <a:spLocks noRot="1" noChangeAspect="1" noMove="1" noResize="1" noEditPoints="1" noAdjustHandles="1" noChangeArrowheads="1" noChangeShapeType="1" noTextEdit="1"/>
              </p:cNvSpPr>
              <p:nvPr/>
            </p:nvSpPr>
            <p:spPr>
              <a:xfrm>
                <a:off x="7387050" y="5537430"/>
                <a:ext cx="2073757" cy="276999"/>
              </a:xfrm>
              <a:prstGeom prst="rect">
                <a:avLst/>
              </a:prstGeom>
              <a:blipFill>
                <a:blip r:embed="rId9"/>
                <a:stretch>
                  <a:fillRect t="-2174" b="-32609"/>
                </a:stretch>
              </a:blipFill>
            </p:spPr>
            <p:txBody>
              <a:bodyPr/>
              <a:lstStyle/>
              <a:p>
                <a:r>
                  <a:rPr lang="en-US">
                    <a:noFill/>
                  </a:rPr>
                  <a:t> </a:t>
                </a:r>
              </a:p>
            </p:txBody>
          </p:sp>
        </mc:Fallback>
      </mc:AlternateContent>
      <p:sp>
        <p:nvSpPr>
          <p:cNvPr id="25" name="BlokTextu 24"/>
          <p:cNvSpPr txBox="1"/>
          <p:nvPr/>
        </p:nvSpPr>
        <p:spPr>
          <a:xfrm>
            <a:off x="689427" y="6291860"/>
            <a:ext cx="6962775" cy="523220"/>
          </a:xfrm>
          <a:prstGeom prst="rect">
            <a:avLst/>
          </a:prstGeom>
          <a:noFill/>
        </p:spPr>
        <p:txBody>
          <a:bodyPr wrap="square" rtlCol="0">
            <a:spAutoFit/>
          </a:bodyPr>
          <a:lstStyle/>
          <a:p>
            <a:r>
              <a:rPr lang="en-US" sz="1400">
                <a:solidFill>
                  <a:schemeClr val="bg1">
                    <a:lumMod val="50000"/>
                  </a:schemeClr>
                </a:solidFill>
              </a:rPr>
              <a:t>*A. Grewal, P. Johnson, and A. Ruina. A chain that speeds up, rather than slows, due to collisions: How compression can cause tension; </a:t>
            </a:r>
            <a:r>
              <a:rPr lang="de-DE" sz="1400">
                <a:solidFill>
                  <a:schemeClr val="bg1">
                    <a:lumMod val="50000"/>
                  </a:schemeClr>
                </a:solidFill>
              </a:rPr>
              <a:t>Am. J. Phys. 79, 723 (2011); </a:t>
            </a:r>
            <a:endParaRPr lang="en-US" sz="1400">
              <a:solidFill>
                <a:schemeClr val="bg1">
                  <a:lumMod val="50000"/>
                </a:schemeClr>
              </a:solidFill>
            </a:endParaRPr>
          </a:p>
        </p:txBody>
      </p:sp>
    </p:spTree>
    <p:extLst>
      <p:ext uri="{BB962C8B-B14F-4D97-AF65-F5344CB8AC3E}">
        <p14:creationId xmlns:p14="http://schemas.microsoft.com/office/powerpoint/2010/main" val="23634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Model [Grewal, Johnson, Ruina]</a:t>
            </a:r>
          </a:p>
        </p:txBody>
      </p:sp>
      <p:cxnSp>
        <p:nvCxnSpPr>
          <p:cNvPr id="4" name="Zaoblená spojnica 3"/>
          <p:cNvCxnSpPr>
            <a:stCxn id="7" idx="1"/>
          </p:cNvCxnSpPr>
          <p:nvPr/>
        </p:nvCxnSpPr>
        <p:spPr>
          <a:xfrm rot="10800000">
            <a:off x="7334251" y="1104902"/>
            <a:ext cx="466724" cy="333374"/>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BlokTextu 6"/>
          <p:cNvSpPr txBox="1"/>
          <p:nvPr/>
        </p:nvSpPr>
        <p:spPr>
          <a:xfrm>
            <a:off x="7800975" y="1145888"/>
            <a:ext cx="4391025" cy="584775"/>
          </a:xfrm>
          <a:prstGeom prst="rect">
            <a:avLst/>
          </a:prstGeom>
          <a:noFill/>
        </p:spPr>
        <p:txBody>
          <a:bodyPr wrap="square" rtlCol="0">
            <a:spAutoFit/>
          </a:bodyPr>
          <a:lstStyle/>
          <a:p>
            <a:r>
              <a:rPr lang="sk-SK" sz="1600"/>
              <a:t>V prezentácii sa takýmto spôsobom odkazujem na voľne dostupné články z IYPT Kitu </a:t>
            </a:r>
            <a:r>
              <a:rPr lang="en-US" sz="1600"/>
              <a:t>(kit.ilyam.org)</a:t>
            </a:r>
          </a:p>
        </p:txBody>
      </p:sp>
      <mc:AlternateContent xmlns:mc="http://schemas.openxmlformats.org/markup-compatibility/2006" xmlns:a14="http://schemas.microsoft.com/office/drawing/2010/main">
        <mc:Choice Requires="a14">
          <p:sp>
            <p:nvSpPr>
              <p:cNvPr id="11" name="BlokTextu 10"/>
              <p:cNvSpPr txBox="1"/>
              <p:nvPr/>
            </p:nvSpPr>
            <p:spPr>
              <a:xfrm>
                <a:off x="904876" y="1708085"/>
                <a:ext cx="5901908" cy="966162"/>
              </a:xfrm>
              <a:prstGeom prst="rect">
                <a:avLst/>
              </a:prstGeom>
              <a:noFill/>
            </p:spPr>
            <p:txBody>
              <a:bodyPr wrap="square" rtlCol="0">
                <a:spAutoFit/>
              </a:bodyPr>
              <a:lstStyle/>
              <a:p>
                <a:r>
                  <a:rPr lang="sk-SK"/>
                  <a:t>Poďme to spočítať ... predpokladajme, že </a:t>
                </a:r>
                <a14:m>
                  <m:oMath xmlns:m="http://schemas.openxmlformats.org/officeDocument/2006/math">
                    <m:r>
                      <a:rPr lang="sk-SK"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≪1</m:t>
                    </m:r>
                  </m:oMath>
                </a14:m>
                <a:r>
                  <a:rPr lang="en-US"/>
                  <a:t> a ur</a:t>
                </a:r>
                <a:r>
                  <a:rPr lang="sk-SK"/>
                  <a:t>čme postupne impulzy síl </a:t>
                </a:r>
                <a14:m>
                  <m:oMath xmlns:m="http://schemas.openxmlformats.org/officeDocument/2006/math">
                    <m:sSub>
                      <m:sSubPr>
                        <m:ctrlPr>
                          <a:rPr lang="en-US" b="0" i="1" smtClean="0">
                            <a:latin typeface="Cambria Math" panose="02040503050406030204" pitchFamily="18" charset="0"/>
                          </a:rPr>
                        </m:ctrlPr>
                      </m:sSubPr>
                      <m:e>
                        <m:r>
                          <a:rPr lang="sk-SK"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3</m:t>
                        </m:r>
                      </m:sub>
                    </m:sSub>
                  </m:oMath>
                </a14:m>
                <a:r>
                  <a:rPr lang="en-US"/>
                  <a:t> (impulz sily →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𝐹𝑑𝑡</m:t>
                        </m:r>
                      </m:e>
                    </m:nary>
                  </m:oMath>
                </a14:m>
                <a:r>
                  <a:rPr lang="en-US"/>
                  <a:t> t.j. celkov</a:t>
                </a:r>
                <a:r>
                  <a:rPr lang="sk-SK"/>
                  <a:t>á zmena hybnosti pri nejakom procese</a:t>
                </a:r>
                <a:r>
                  <a:rPr lang="en-US"/>
                  <a:t>)</a:t>
                </a:r>
              </a:p>
            </p:txBody>
          </p:sp>
        </mc:Choice>
        <mc:Fallback xmlns="">
          <p:sp>
            <p:nvSpPr>
              <p:cNvPr id="11" name="BlokTextu 10"/>
              <p:cNvSpPr txBox="1">
                <a:spLocks noRot="1" noChangeAspect="1" noMove="1" noResize="1" noEditPoints="1" noAdjustHandles="1" noChangeArrowheads="1" noChangeShapeType="1" noTextEdit="1"/>
              </p:cNvSpPr>
              <p:nvPr/>
            </p:nvSpPr>
            <p:spPr>
              <a:xfrm>
                <a:off x="904876" y="1708085"/>
                <a:ext cx="5901908" cy="966162"/>
              </a:xfrm>
              <a:prstGeom prst="rect">
                <a:avLst/>
              </a:prstGeom>
              <a:blipFill>
                <a:blip r:embed="rId2"/>
                <a:stretch>
                  <a:fillRect l="-826" t="-28302" b="-52830"/>
                </a:stretch>
              </a:blipFill>
            </p:spPr>
            <p:txBody>
              <a:bodyPr/>
              <a:lstStyle/>
              <a:p>
                <a:r>
                  <a:rPr lang="en-US">
                    <a:noFill/>
                  </a:rPr>
                  <a:t> </a:t>
                </a:r>
              </a:p>
            </p:txBody>
          </p:sp>
        </mc:Fallback>
      </mc:AlternateContent>
      <p:pic>
        <p:nvPicPr>
          <p:cNvPr id="12" name="Obrázok 11"/>
          <p:cNvPicPr>
            <a:picLocks noChangeAspect="1"/>
          </p:cNvPicPr>
          <p:nvPr/>
        </p:nvPicPr>
        <p:blipFill rotWithShape="1">
          <a:blip r:embed="rId3"/>
          <a:srcRect t="15727"/>
          <a:stretch/>
        </p:blipFill>
        <p:spPr>
          <a:xfrm>
            <a:off x="419100" y="2697889"/>
            <a:ext cx="2109789" cy="1197821"/>
          </a:xfrm>
          <a:prstGeom prst="rect">
            <a:avLst/>
          </a:prstGeom>
        </p:spPr>
      </p:pic>
      <p:pic>
        <p:nvPicPr>
          <p:cNvPr id="13" name="Obrázok 12"/>
          <p:cNvPicPr>
            <a:picLocks noChangeAspect="1"/>
          </p:cNvPicPr>
          <p:nvPr/>
        </p:nvPicPr>
        <p:blipFill rotWithShape="1">
          <a:blip r:embed="rId4"/>
          <a:srcRect b="13701"/>
          <a:stretch/>
        </p:blipFill>
        <p:spPr>
          <a:xfrm>
            <a:off x="6949659" y="1849707"/>
            <a:ext cx="3962400" cy="1734427"/>
          </a:xfrm>
          <a:prstGeom prst="rect">
            <a:avLst/>
          </a:prstGeom>
        </p:spPr>
      </p:pic>
      <mc:AlternateContent xmlns:mc="http://schemas.openxmlformats.org/markup-compatibility/2006" xmlns:a14="http://schemas.microsoft.com/office/drawing/2010/main">
        <mc:Choice Requires="a14">
          <p:sp>
            <p:nvSpPr>
              <p:cNvPr id="14" name="BlokTextu 13"/>
              <p:cNvSpPr txBox="1"/>
              <p:nvPr/>
            </p:nvSpPr>
            <p:spPr>
              <a:xfrm>
                <a:off x="904876" y="4829544"/>
                <a:ext cx="1518301" cy="369332"/>
              </a:xfrm>
              <a:prstGeom prst="rect">
                <a:avLst/>
              </a:prstGeom>
              <a:noFill/>
            </p:spPr>
            <p:txBody>
              <a:bodyPr wrap="none" rtlCol="0">
                <a:spAutoFit/>
              </a:bodyPr>
              <a:lstStyle/>
              <a:p>
                <a:r>
                  <a:rPr lang="en-US" b="1"/>
                  <a:t>Impulz sily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𝟏</m:t>
                        </m:r>
                      </m:sub>
                    </m:sSub>
                    <m:r>
                      <a:rPr lang="en-US" b="1" i="1" smtClean="0">
                        <a:latin typeface="Cambria Math" panose="02040503050406030204" pitchFamily="18" charset="0"/>
                      </a:rPr>
                      <m:t>:</m:t>
                    </m:r>
                  </m:oMath>
                </a14:m>
                <a:endParaRPr lang="en-US" b="1"/>
              </a:p>
            </p:txBody>
          </p:sp>
        </mc:Choice>
        <mc:Fallback xmlns="">
          <p:sp>
            <p:nvSpPr>
              <p:cNvPr id="14" name="BlokTextu 13"/>
              <p:cNvSpPr txBox="1">
                <a:spLocks noRot="1" noChangeAspect="1" noMove="1" noResize="1" noEditPoints="1" noAdjustHandles="1" noChangeArrowheads="1" noChangeShapeType="1" noTextEdit="1"/>
              </p:cNvSpPr>
              <p:nvPr/>
            </p:nvSpPr>
            <p:spPr>
              <a:xfrm>
                <a:off x="904876" y="4829544"/>
                <a:ext cx="1518301" cy="369332"/>
              </a:xfrm>
              <a:prstGeom prst="rect">
                <a:avLst/>
              </a:prstGeom>
              <a:blipFill>
                <a:blip r:embed="rId5"/>
                <a:stretch>
                  <a:fillRect l="-3200" t="-8197" b="-24590"/>
                </a:stretch>
              </a:blipFill>
            </p:spPr>
            <p:txBody>
              <a:bodyPr/>
              <a:lstStyle/>
              <a:p>
                <a:r>
                  <a:rPr lang="en-US">
                    <a:noFill/>
                  </a:rPr>
                  <a:t> </a:t>
                </a:r>
              </a:p>
            </p:txBody>
          </p:sp>
        </mc:Fallback>
      </mc:AlternateContent>
      <p:sp>
        <p:nvSpPr>
          <p:cNvPr id="15" name="BlokTextu 14"/>
          <p:cNvSpPr txBox="1"/>
          <p:nvPr/>
        </p:nvSpPr>
        <p:spPr>
          <a:xfrm>
            <a:off x="904876" y="4086838"/>
            <a:ext cx="9267824" cy="584775"/>
          </a:xfrm>
          <a:prstGeom prst="rect">
            <a:avLst/>
          </a:prstGeom>
          <a:noFill/>
        </p:spPr>
        <p:txBody>
          <a:bodyPr wrap="square" rtlCol="0">
            <a:spAutoFit/>
          </a:bodyPr>
          <a:lstStyle/>
          <a:p>
            <a:r>
              <a:rPr lang="en-US" sz="1600"/>
              <a:t>Pri zr</a:t>
            </a:r>
            <a:r>
              <a:rPr lang="sk-SK" sz="1600"/>
              <a:t>ážke dolnej paličky rebríku v bode A s podložkou musí platiť zákon zachovania momentu hybnosti</a:t>
            </a:r>
            <a:r>
              <a:rPr lang="en-US" sz="1600"/>
              <a:t> (ZZMH)</a:t>
            </a:r>
            <a:r>
              <a:rPr lang="sk-SK" sz="1600"/>
              <a:t> </a:t>
            </a:r>
            <a:r>
              <a:rPr lang="en-US" sz="1600"/>
              <a:t>(okolo bodu A) a z</a:t>
            </a:r>
            <a:r>
              <a:rPr lang="sk-SK" sz="1600"/>
              <a:t>ákon zachovania hybnosti </a:t>
            </a:r>
            <a:r>
              <a:rPr lang="en-US" sz="1600"/>
              <a:t>(ZZH) … tie platia v</a:t>
            </a:r>
            <a:r>
              <a:rPr lang="sk-SK" sz="1600"/>
              <a:t>ždy</a:t>
            </a:r>
            <a:r>
              <a:rPr lang="en-US" sz="1600"/>
              <a:t>! T.j aj pri nepru</a:t>
            </a:r>
            <a:r>
              <a:rPr lang="sk-SK" sz="1600"/>
              <a:t>žných zrážkach</a:t>
            </a:r>
            <a:endParaRPr lang="en-US" sz="1600"/>
          </a:p>
        </p:txBody>
      </p:sp>
      <mc:AlternateContent xmlns:mc="http://schemas.openxmlformats.org/markup-compatibility/2006" xmlns:a14="http://schemas.microsoft.com/office/drawing/2010/main">
        <mc:Choice Requires="a14">
          <p:sp>
            <p:nvSpPr>
              <p:cNvPr id="24" name="BlokTextu 23"/>
              <p:cNvSpPr txBox="1"/>
              <p:nvPr/>
            </p:nvSpPr>
            <p:spPr>
              <a:xfrm>
                <a:off x="2173045" y="4888162"/>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𝑚𝑣</m:t>
                      </m:r>
                      <m:r>
                        <a:rPr lang="en-US" b="0" i="1" smtClean="0">
                          <a:latin typeface="Cambria Math" panose="02040503050406030204" pitchFamily="18" charset="0"/>
                        </a:rPr>
                        <m:t>/3</m:t>
                      </m:r>
                    </m:oMath>
                  </m:oMathPara>
                </a14:m>
                <a:endParaRPr lang="en-US"/>
              </a:p>
            </p:txBody>
          </p:sp>
        </mc:Choice>
        <mc:Fallback xmlns="">
          <p:sp>
            <p:nvSpPr>
              <p:cNvPr id="24" name="BlokTextu 23"/>
              <p:cNvSpPr txBox="1">
                <a:spLocks noRot="1" noChangeAspect="1" noMove="1" noResize="1" noEditPoints="1" noAdjustHandles="1" noChangeArrowheads="1" noChangeShapeType="1" noTextEdit="1"/>
              </p:cNvSpPr>
              <p:nvPr/>
            </p:nvSpPr>
            <p:spPr>
              <a:xfrm>
                <a:off x="2173045" y="4888162"/>
                <a:ext cx="2073757" cy="276999"/>
              </a:xfrm>
              <a:prstGeom prst="rect">
                <a:avLst/>
              </a:prstGeom>
              <a:blipFill>
                <a:blip r:embed="rId6"/>
                <a:stretch>
                  <a:fillRect t="-2222" b="-35556"/>
                </a:stretch>
              </a:blipFill>
            </p:spPr>
            <p:txBody>
              <a:bodyPr/>
              <a:lstStyle/>
              <a:p>
                <a:r>
                  <a:rPr lang="en-US">
                    <a:noFill/>
                  </a:rPr>
                  <a:t> </a:t>
                </a:r>
              </a:p>
            </p:txBody>
          </p:sp>
        </mc:Fallback>
      </mc:AlternateContent>
      <p:sp>
        <p:nvSpPr>
          <p:cNvPr id="26" name="BlokTextu 25"/>
          <p:cNvSpPr txBox="1"/>
          <p:nvPr/>
        </p:nvSpPr>
        <p:spPr>
          <a:xfrm>
            <a:off x="4065828" y="4862741"/>
            <a:ext cx="3135072" cy="338554"/>
          </a:xfrm>
          <a:prstGeom prst="rect">
            <a:avLst/>
          </a:prstGeom>
          <a:noFill/>
        </p:spPr>
        <p:txBody>
          <a:bodyPr wrap="square" rtlCol="0">
            <a:spAutoFit/>
          </a:bodyPr>
          <a:lstStyle/>
          <a:p>
            <a:r>
              <a:rPr lang="en-US" sz="1600"/>
              <a:t>(zr</a:t>
            </a:r>
            <a:r>
              <a:rPr lang="sk-SK" sz="1600"/>
              <a:t>ážka bodu A paličky s podložkou</a:t>
            </a:r>
            <a:r>
              <a:rPr lang="en-US" sz="1600"/>
              <a:t>)</a:t>
            </a:r>
          </a:p>
        </p:txBody>
      </p:sp>
      <mc:AlternateContent xmlns:mc="http://schemas.openxmlformats.org/markup-compatibility/2006" xmlns:a14="http://schemas.microsoft.com/office/drawing/2010/main">
        <mc:Choice Requires="a14">
          <p:sp>
            <p:nvSpPr>
              <p:cNvPr id="27" name="BlokTextu 26"/>
              <p:cNvSpPr txBox="1"/>
              <p:nvPr/>
            </p:nvSpPr>
            <p:spPr>
              <a:xfrm>
                <a:off x="947906" y="5661646"/>
                <a:ext cx="1572803" cy="369332"/>
              </a:xfrm>
              <a:prstGeom prst="rect">
                <a:avLst/>
              </a:prstGeom>
              <a:noFill/>
            </p:spPr>
            <p:txBody>
              <a:bodyPr wrap="none" rtlCol="0">
                <a:spAutoFit/>
              </a:bodyPr>
              <a:lstStyle/>
              <a:p>
                <a:r>
                  <a:rPr lang="en-US" b="1"/>
                  <a:t>Impulz sily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𝟐</m:t>
                        </m:r>
                      </m:sub>
                    </m:sSub>
                    <m:r>
                      <a:rPr lang="en-US" b="1" i="1" smtClean="0">
                        <a:latin typeface="Cambria Math" panose="02040503050406030204" pitchFamily="18" charset="0"/>
                      </a:rPr>
                      <m:t>:</m:t>
                    </m:r>
                  </m:oMath>
                </a14:m>
                <a:endParaRPr lang="en-US" b="1"/>
              </a:p>
            </p:txBody>
          </p:sp>
        </mc:Choice>
        <mc:Fallback xmlns="">
          <p:sp>
            <p:nvSpPr>
              <p:cNvPr id="27" name="BlokTextu 26"/>
              <p:cNvSpPr txBox="1">
                <a:spLocks noRot="1" noChangeAspect="1" noMove="1" noResize="1" noEditPoints="1" noAdjustHandles="1" noChangeArrowheads="1" noChangeShapeType="1" noTextEdit="1"/>
              </p:cNvSpPr>
              <p:nvPr/>
            </p:nvSpPr>
            <p:spPr>
              <a:xfrm>
                <a:off x="947906" y="5661646"/>
                <a:ext cx="1572803" cy="369332"/>
              </a:xfrm>
              <a:prstGeom prst="rect">
                <a:avLst/>
              </a:prstGeom>
              <a:blipFill>
                <a:blip r:embed="rId7"/>
                <a:stretch>
                  <a:fillRect l="-3089"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BlokTextu 27"/>
              <p:cNvSpPr txBox="1"/>
              <p:nvPr/>
            </p:nvSpPr>
            <p:spPr>
              <a:xfrm>
                <a:off x="947905" y="6107019"/>
                <a:ext cx="1572803" cy="369332"/>
              </a:xfrm>
              <a:prstGeom prst="rect">
                <a:avLst/>
              </a:prstGeom>
              <a:noFill/>
            </p:spPr>
            <p:txBody>
              <a:bodyPr wrap="none" rtlCol="0">
                <a:spAutoFit/>
              </a:bodyPr>
              <a:lstStyle/>
              <a:p>
                <a:r>
                  <a:rPr lang="en-US" b="1"/>
                  <a:t>Impulz sily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𝟑</m:t>
                        </m:r>
                      </m:sub>
                    </m:sSub>
                    <m:r>
                      <a:rPr lang="en-US" b="1" i="1" smtClean="0">
                        <a:latin typeface="Cambria Math" panose="02040503050406030204" pitchFamily="18" charset="0"/>
                      </a:rPr>
                      <m:t>:</m:t>
                    </m:r>
                  </m:oMath>
                </a14:m>
                <a:endParaRPr lang="en-US" b="1"/>
              </a:p>
            </p:txBody>
          </p:sp>
        </mc:Choice>
        <mc:Fallback xmlns="">
          <p:sp>
            <p:nvSpPr>
              <p:cNvPr id="28" name="BlokTextu 27"/>
              <p:cNvSpPr txBox="1">
                <a:spLocks noRot="1" noChangeAspect="1" noMove="1" noResize="1" noEditPoints="1" noAdjustHandles="1" noChangeArrowheads="1" noChangeShapeType="1" noTextEdit="1"/>
              </p:cNvSpPr>
              <p:nvPr/>
            </p:nvSpPr>
            <p:spPr>
              <a:xfrm>
                <a:off x="947905" y="6107019"/>
                <a:ext cx="1572803" cy="369332"/>
              </a:xfrm>
              <a:prstGeom prst="rect">
                <a:avLst/>
              </a:prstGeom>
              <a:blipFill>
                <a:blip r:embed="rId8"/>
                <a:stretch>
                  <a:fillRect l="-3089" t="-10000" b="-26667"/>
                </a:stretch>
              </a:blipFill>
            </p:spPr>
            <p:txBody>
              <a:bodyPr/>
              <a:lstStyle/>
              <a:p>
                <a:r>
                  <a:rPr lang="en-US">
                    <a:noFill/>
                  </a:rPr>
                  <a:t> </a:t>
                </a:r>
              </a:p>
            </p:txBody>
          </p:sp>
        </mc:Fallback>
      </mc:AlternateContent>
      <p:sp>
        <p:nvSpPr>
          <p:cNvPr id="29" name="BlokTextu 28"/>
          <p:cNvSpPr txBox="1"/>
          <p:nvPr/>
        </p:nvSpPr>
        <p:spPr>
          <a:xfrm>
            <a:off x="987905" y="5323092"/>
            <a:ext cx="6155845" cy="338554"/>
          </a:xfrm>
          <a:prstGeom prst="rect">
            <a:avLst/>
          </a:prstGeom>
          <a:noFill/>
        </p:spPr>
        <p:txBody>
          <a:bodyPr wrap="square" rtlCol="0">
            <a:spAutoFit/>
          </a:bodyPr>
          <a:lstStyle/>
          <a:p>
            <a:r>
              <a:rPr lang="en-US" sz="1600"/>
              <a:t>Analogicky vyu</a:t>
            </a:r>
            <a:r>
              <a:rPr lang="sk-SK" sz="1600"/>
              <a:t>žitím ZZH a ZZMH vieme určiť zvyšné impulzy</a:t>
            </a:r>
            <a:endParaRPr lang="en-US" sz="1600"/>
          </a:p>
        </p:txBody>
      </p:sp>
      <mc:AlternateContent xmlns:mc="http://schemas.openxmlformats.org/markup-compatibility/2006" xmlns:a14="http://schemas.microsoft.com/office/drawing/2010/main">
        <mc:Choice Requires="a14">
          <p:sp>
            <p:nvSpPr>
              <p:cNvPr id="30" name="BlokTextu 29"/>
              <p:cNvSpPr txBox="1"/>
              <p:nvPr/>
            </p:nvSpPr>
            <p:spPr>
              <a:xfrm>
                <a:off x="2173045" y="5703673"/>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𝑚𝑣</m:t>
                      </m:r>
                      <m:r>
                        <a:rPr lang="en-US" b="0" i="1" smtClean="0">
                          <a:latin typeface="Cambria Math" panose="02040503050406030204" pitchFamily="18" charset="0"/>
                        </a:rPr>
                        <m:t>/6</m:t>
                      </m:r>
                    </m:oMath>
                  </m:oMathPara>
                </a14:m>
                <a:endParaRPr lang="en-US"/>
              </a:p>
            </p:txBody>
          </p:sp>
        </mc:Choice>
        <mc:Fallback xmlns="">
          <p:sp>
            <p:nvSpPr>
              <p:cNvPr id="30" name="BlokTextu 29"/>
              <p:cNvSpPr txBox="1">
                <a:spLocks noRot="1" noChangeAspect="1" noMove="1" noResize="1" noEditPoints="1" noAdjustHandles="1" noChangeArrowheads="1" noChangeShapeType="1" noTextEdit="1"/>
              </p:cNvSpPr>
              <p:nvPr/>
            </p:nvSpPr>
            <p:spPr>
              <a:xfrm>
                <a:off x="2173045" y="5703673"/>
                <a:ext cx="2073757" cy="276999"/>
              </a:xfrm>
              <a:prstGeom prst="rect">
                <a:avLst/>
              </a:prstGeom>
              <a:blipFill>
                <a:blip r:embed="rId9"/>
                <a:stretch>
                  <a:fillRect t="-4444"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BlokTextu 30"/>
              <p:cNvSpPr txBox="1"/>
              <p:nvPr/>
            </p:nvSpPr>
            <p:spPr>
              <a:xfrm>
                <a:off x="2173044" y="6124416"/>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𝑚𝑣</m:t>
                      </m:r>
                      <m:r>
                        <a:rPr lang="en-US" b="0" i="1" smtClean="0">
                          <a:latin typeface="Cambria Math" panose="02040503050406030204" pitchFamily="18" charset="0"/>
                        </a:rPr>
                        <m:t>/6</m:t>
                      </m:r>
                    </m:oMath>
                  </m:oMathPara>
                </a14:m>
                <a:endParaRPr lang="en-US"/>
              </a:p>
            </p:txBody>
          </p:sp>
        </mc:Choice>
        <mc:Fallback xmlns="">
          <p:sp>
            <p:nvSpPr>
              <p:cNvPr id="31" name="BlokTextu 30"/>
              <p:cNvSpPr txBox="1">
                <a:spLocks noRot="1" noChangeAspect="1" noMove="1" noResize="1" noEditPoints="1" noAdjustHandles="1" noChangeArrowheads="1" noChangeShapeType="1" noTextEdit="1"/>
              </p:cNvSpPr>
              <p:nvPr/>
            </p:nvSpPr>
            <p:spPr>
              <a:xfrm>
                <a:off x="2173044" y="6124416"/>
                <a:ext cx="2073757" cy="276999"/>
              </a:xfrm>
              <a:prstGeom prst="rect">
                <a:avLst/>
              </a:prstGeom>
              <a:blipFill>
                <a:blip r:embed="rId10"/>
                <a:stretch>
                  <a:fillRect t="-4444" b="-35556"/>
                </a:stretch>
              </a:blipFill>
            </p:spPr>
            <p:txBody>
              <a:bodyPr/>
              <a:lstStyle/>
              <a:p>
                <a:r>
                  <a:rPr lang="en-US">
                    <a:noFill/>
                  </a:rPr>
                  <a:t> </a:t>
                </a:r>
              </a:p>
            </p:txBody>
          </p:sp>
        </mc:Fallback>
      </mc:AlternateContent>
      <p:sp>
        <p:nvSpPr>
          <p:cNvPr id="32" name="Pravá zložená zátvorka 31"/>
          <p:cNvSpPr/>
          <p:nvPr/>
        </p:nvSpPr>
        <p:spPr>
          <a:xfrm>
            <a:off x="7334251" y="4888162"/>
            <a:ext cx="385761" cy="1613610"/>
          </a:xfrm>
          <a:prstGeom prst="rightBrace">
            <a:avLst/>
          </a:prstGeom>
          <a:ln w="444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BlokTextu 2"/>
          <p:cNvSpPr txBox="1"/>
          <p:nvPr/>
        </p:nvSpPr>
        <p:spPr>
          <a:xfrm>
            <a:off x="7884007" y="4996725"/>
            <a:ext cx="1729997" cy="646331"/>
          </a:xfrm>
          <a:prstGeom prst="rect">
            <a:avLst/>
          </a:prstGeom>
          <a:noFill/>
        </p:spPr>
        <p:txBody>
          <a:bodyPr wrap="square" rtlCol="0">
            <a:spAutoFit/>
          </a:bodyPr>
          <a:lstStyle/>
          <a:p>
            <a:pPr algn="ctr"/>
            <a:r>
              <a:rPr lang="sk-SK" b="1"/>
              <a:t>Celkový impulz sily od zeme</a:t>
            </a:r>
            <a:endParaRPr lang="en-US" b="1"/>
          </a:p>
        </p:txBody>
      </p:sp>
      <p:sp>
        <p:nvSpPr>
          <p:cNvPr id="33" name="BlokTextu 32"/>
          <p:cNvSpPr txBox="1"/>
          <p:nvPr/>
        </p:nvSpPr>
        <p:spPr>
          <a:xfrm>
            <a:off x="10172700" y="4996724"/>
            <a:ext cx="1935608" cy="646331"/>
          </a:xfrm>
          <a:prstGeom prst="rect">
            <a:avLst/>
          </a:prstGeom>
          <a:noFill/>
        </p:spPr>
        <p:txBody>
          <a:bodyPr wrap="square" rtlCol="0">
            <a:spAutoFit/>
          </a:bodyPr>
          <a:lstStyle/>
          <a:p>
            <a:pPr algn="ctr"/>
            <a:r>
              <a:rPr lang="sk-SK" b="1"/>
              <a:t>Impulz sily medzi kúskami reťaze</a:t>
            </a:r>
            <a:endParaRPr lang="en-US" b="1"/>
          </a:p>
        </p:txBody>
      </p:sp>
      <mc:AlternateContent xmlns:mc="http://schemas.openxmlformats.org/markup-compatibility/2006" xmlns:a14="http://schemas.microsoft.com/office/drawing/2010/main">
        <mc:Choice Requires="a14">
          <p:sp>
            <p:nvSpPr>
              <p:cNvPr id="5" name="BlokTextu 4"/>
              <p:cNvSpPr txBox="1"/>
              <p:nvPr/>
            </p:nvSpPr>
            <p:spPr>
              <a:xfrm>
                <a:off x="9653588" y="5198876"/>
                <a:ext cx="5450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b="1" i="1" smtClean="0">
                          <a:latin typeface="Cambria Math" panose="02040503050406030204" pitchFamily="18" charset="0"/>
                        </a:rPr>
                        <m:t>=</m:t>
                      </m:r>
                      <m:r>
                        <a:rPr lang="en-US" b="1" i="1" smtClean="0">
                          <a:latin typeface="Cambria Math" panose="02040503050406030204" pitchFamily="18" charset="0"/>
                        </a:rPr>
                        <m:t>𝟓</m:t>
                      </m:r>
                      <m:r>
                        <a:rPr lang="en-US" b="1" i="1" smtClean="0">
                          <a:latin typeface="Cambria Math" panose="02040503050406030204" pitchFamily="18" charset="0"/>
                        </a:rPr>
                        <m:t>⋅</m:t>
                      </m:r>
                    </m:oMath>
                  </m:oMathPara>
                </a14:m>
                <a:endParaRPr lang="en-US" b="1"/>
              </a:p>
            </p:txBody>
          </p:sp>
        </mc:Choice>
        <mc:Fallback xmlns="">
          <p:sp>
            <p:nvSpPr>
              <p:cNvPr id="5" name="BlokTextu 4"/>
              <p:cNvSpPr txBox="1">
                <a:spLocks noRot="1" noChangeAspect="1" noMove="1" noResize="1" noEditPoints="1" noAdjustHandles="1" noChangeArrowheads="1" noChangeShapeType="1" noTextEdit="1"/>
              </p:cNvSpPr>
              <p:nvPr/>
            </p:nvSpPr>
            <p:spPr>
              <a:xfrm>
                <a:off x="9653588" y="5198876"/>
                <a:ext cx="545021" cy="276999"/>
              </a:xfrm>
              <a:prstGeom prst="rect">
                <a:avLst/>
              </a:prstGeom>
              <a:blipFill>
                <a:blip r:embed="rId11"/>
                <a:stretch>
                  <a:fillRect l="-4494" r="-337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BlokTextu 33"/>
              <p:cNvSpPr txBox="1"/>
              <p:nvPr/>
            </p:nvSpPr>
            <p:spPr>
              <a:xfrm>
                <a:off x="7720012" y="5799174"/>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a:p>
            </p:txBody>
          </p:sp>
        </mc:Choice>
        <mc:Fallback xmlns="">
          <p:sp>
            <p:nvSpPr>
              <p:cNvPr id="34" name="BlokTextu 33"/>
              <p:cNvSpPr txBox="1">
                <a:spLocks noRot="1" noChangeAspect="1" noMove="1" noResize="1" noEditPoints="1" noAdjustHandles="1" noChangeArrowheads="1" noChangeShapeType="1" noTextEdit="1"/>
              </p:cNvSpPr>
              <p:nvPr/>
            </p:nvSpPr>
            <p:spPr>
              <a:xfrm>
                <a:off x="7720012" y="5799174"/>
                <a:ext cx="2073757" cy="276999"/>
              </a:xfrm>
              <a:prstGeom prst="rect">
                <a:avLst/>
              </a:prstGeom>
              <a:blipFill>
                <a:blip r:embed="rId12"/>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BlokTextu 34"/>
              <p:cNvSpPr txBox="1"/>
              <p:nvPr/>
            </p:nvSpPr>
            <p:spPr>
              <a:xfrm>
                <a:off x="10118243" y="5799173"/>
                <a:ext cx="20737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a:p>
            </p:txBody>
          </p:sp>
        </mc:Choice>
        <mc:Fallback xmlns="">
          <p:sp>
            <p:nvSpPr>
              <p:cNvPr id="35" name="BlokTextu 34"/>
              <p:cNvSpPr txBox="1">
                <a:spLocks noRot="1" noChangeAspect="1" noMove="1" noResize="1" noEditPoints="1" noAdjustHandles="1" noChangeArrowheads="1" noChangeShapeType="1" noTextEdit="1"/>
              </p:cNvSpPr>
              <p:nvPr/>
            </p:nvSpPr>
            <p:spPr>
              <a:xfrm>
                <a:off x="10118243" y="5799173"/>
                <a:ext cx="2073757" cy="276999"/>
              </a:xfrm>
              <a:prstGeom prst="rect">
                <a:avLst/>
              </a:prstGeom>
              <a:blipFill>
                <a:blip r:embed="rId13"/>
                <a:stretch>
                  <a:fillRect b="-15217"/>
                </a:stretch>
              </a:blipFill>
            </p:spPr>
            <p:txBody>
              <a:bodyPr/>
              <a:lstStyle/>
              <a:p>
                <a:r>
                  <a:rPr lang="en-US">
                    <a:noFill/>
                  </a:rPr>
                  <a:t> </a:t>
                </a:r>
              </a:p>
            </p:txBody>
          </p:sp>
        </mc:Fallback>
      </mc:AlternateContent>
    </p:spTree>
    <p:extLst>
      <p:ext uri="{BB962C8B-B14F-4D97-AF65-F5344CB8AC3E}">
        <p14:creationId xmlns:p14="http://schemas.microsoft.com/office/powerpoint/2010/main" val="201119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P spid="33" grpId="0"/>
      <p:bldP spid="5"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Model [Grewal, Johnson, Ruina]</a:t>
            </a:r>
          </a:p>
        </p:txBody>
      </p:sp>
      <mc:AlternateContent xmlns:mc="http://schemas.openxmlformats.org/markup-compatibility/2006" xmlns:a14="http://schemas.microsoft.com/office/drawing/2010/main">
        <mc:Choice Requires="a14">
          <p:sp>
            <p:nvSpPr>
              <p:cNvPr id="3" name="BlokTextu 2"/>
              <p:cNvSpPr txBox="1"/>
              <p:nvPr/>
            </p:nvSpPr>
            <p:spPr>
              <a:xfrm>
                <a:off x="838200" y="1375326"/>
                <a:ext cx="10628376" cy="646331"/>
              </a:xfrm>
              <a:prstGeom prst="rect">
                <a:avLst/>
              </a:prstGeom>
              <a:noFill/>
            </p:spPr>
            <p:txBody>
              <a:bodyPr wrap="square" rtlCol="0">
                <a:spAutoFit/>
              </a:bodyPr>
              <a:lstStyle/>
              <a:p>
                <a:r>
                  <a:rPr lang="en-US"/>
                  <a:t>Predch</a:t>
                </a:r>
                <a:r>
                  <a:rPr lang="sk-SK"/>
                  <a:t>ádzajúci výsledok ešte využijeme ....  Poďme si skúsiť napísať pohybovú rovnicu pre dopadajúcu reťaz ... Úlohu parametrizujeme pomocou </a:t>
                </a:r>
                <a14:m>
                  <m:oMath xmlns:m="http://schemas.openxmlformats.org/officeDocument/2006/math">
                    <m:r>
                      <a:rPr lang="sk-SK" b="0" i="1" smtClean="0">
                        <a:latin typeface="Cambria Math" panose="02040503050406030204" pitchFamily="18" charset="0"/>
                      </a:rPr>
                      <m:t>𝑥</m:t>
                    </m:r>
                  </m:oMath>
                </a14:m>
                <a:r>
                  <a:rPr lang="sk-SK"/>
                  <a:t> čo je dĺžka reťaze, ktorá už stihla dopadnúť na podložku</a:t>
                </a:r>
                <a:endParaRPr lang="en-US"/>
              </a:p>
            </p:txBody>
          </p:sp>
        </mc:Choice>
        <mc:Fallback xmlns="">
          <p:sp>
            <p:nvSpPr>
              <p:cNvPr id="3" name="BlokTextu 2"/>
              <p:cNvSpPr txBox="1">
                <a:spLocks noRot="1" noChangeAspect="1" noMove="1" noResize="1" noEditPoints="1" noAdjustHandles="1" noChangeArrowheads="1" noChangeShapeType="1" noTextEdit="1"/>
              </p:cNvSpPr>
              <p:nvPr/>
            </p:nvSpPr>
            <p:spPr>
              <a:xfrm>
                <a:off x="838200" y="1375326"/>
                <a:ext cx="10628376" cy="646331"/>
              </a:xfrm>
              <a:prstGeom prst="rect">
                <a:avLst/>
              </a:prstGeom>
              <a:blipFill>
                <a:blip r:embed="rId2"/>
                <a:stretch>
                  <a:fillRect l="-516" t="-5660" b="-14151"/>
                </a:stretch>
              </a:blipFill>
            </p:spPr>
            <p:txBody>
              <a:bodyPr/>
              <a:lstStyle/>
              <a:p>
                <a:r>
                  <a:rPr lang="en-US">
                    <a:noFill/>
                  </a:rPr>
                  <a:t> </a:t>
                </a:r>
              </a:p>
            </p:txBody>
          </p:sp>
        </mc:Fallback>
      </mc:AlternateContent>
      <p:pic>
        <p:nvPicPr>
          <p:cNvPr id="4" name="Obrázok 3"/>
          <p:cNvPicPr>
            <a:picLocks noChangeAspect="1"/>
          </p:cNvPicPr>
          <p:nvPr/>
        </p:nvPicPr>
        <p:blipFill>
          <a:blip r:embed="rId3"/>
          <a:stretch>
            <a:fillRect/>
          </a:stretch>
        </p:blipFill>
        <p:spPr>
          <a:xfrm>
            <a:off x="505206" y="2021657"/>
            <a:ext cx="4295394" cy="4381301"/>
          </a:xfrm>
          <a:prstGeom prst="rect">
            <a:avLst/>
          </a:prstGeom>
        </p:spPr>
      </p:pic>
      <p:sp>
        <p:nvSpPr>
          <p:cNvPr id="5" name="BlokTextu 4"/>
          <p:cNvSpPr txBox="1"/>
          <p:nvPr/>
        </p:nvSpPr>
        <p:spPr>
          <a:xfrm>
            <a:off x="4800600" y="2337019"/>
            <a:ext cx="5562600" cy="646331"/>
          </a:xfrm>
          <a:prstGeom prst="rect">
            <a:avLst/>
          </a:prstGeom>
          <a:noFill/>
        </p:spPr>
        <p:txBody>
          <a:bodyPr wrap="square" rtlCol="0">
            <a:spAutoFit/>
          </a:bodyPr>
          <a:lstStyle/>
          <a:p>
            <a:r>
              <a:rPr lang="sk-SK"/>
              <a:t>Napíšme si ZZH pre kúsok reťaze, ktorý akurát dopadá na podložku </a:t>
            </a:r>
            <a:r>
              <a:rPr lang="en-US"/>
              <a:t>(na obr</a:t>
            </a:r>
            <a:r>
              <a:rPr lang="sk-SK"/>
              <a:t>ázku </a:t>
            </a:r>
            <a:r>
              <a:rPr lang="sk-SK" i="1"/>
              <a:t>last link</a:t>
            </a:r>
            <a:r>
              <a:rPr lang="en-US"/>
              <a:t>)</a:t>
            </a:r>
          </a:p>
        </p:txBody>
      </p:sp>
      <mc:AlternateContent xmlns:mc="http://schemas.openxmlformats.org/markup-compatibility/2006" xmlns:a14="http://schemas.microsoft.com/office/drawing/2010/main">
        <mc:Choice Requires="a14">
          <p:sp>
            <p:nvSpPr>
              <p:cNvPr id="6" name="BlokTextu 5"/>
              <p:cNvSpPr txBox="1"/>
              <p:nvPr/>
            </p:nvSpPr>
            <p:spPr>
              <a:xfrm>
                <a:off x="6181344" y="3123492"/>
                <a:ext cx="27477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e>
                      </m:d>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𝜌</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m:rPr>
                          <m:sty m:val="p"/>
                        </m:rPr>
                        <a:rPr lang="en-US" b="0" i="0" smtClean="0">
                          <a:latin typeface="Cambria Math" panose="02040503050406030204" pitchFamily="18" charset="0"/>
                        </a:rPr>
                        <m:t>Δ</m:t>
                      </m:r>
                      <m:r>
                        <a:rPr lang="en-US" b="0" i="1" smtClean="0">
                          <a:latin typeface="Cambria Math" panose="02040503050406030204" pitchFamily="18" charset="0"/>
                        </a:rPr>
                        <m:t>𝑡</m:t>
                      </m:r>
                    </m:oMath>
                  </m:oMathPara>
                </a14:m>
                <a:endParaRPr lang="en-US"/>
              </a:p>
            </p:txBody>
          </p:sp>
        </mc:Choice>
        <mc:Fallback xmlns="">
          <p:sp>
            <p:nvSpPr>
              <p:cNvPr id="6" name="BlokTextu 5"/>
              <p:cNvSpPr txBox="1">
                <a:spLocks noRot="1" noChangeAspect="1" noMove="1" noResize="1" noEditPoints="1" noAdjustHandles="1" noChangeArrowheads="1" noChangeShapeType="1" noTextEdit="1"/>
              </p:cNvSpPr>
              <p:nvPr/>
            </p:nvSpPr>
            <p:spPr>
              <a:xfrm>
                <a:off x="6181344" y="3123492"/>
                <a:ext cx="2747740" cy="276999"/>
              </a:xfrm>
              <a:prstGeom prst="rect">
                <a:avLst/>
              </a:prstGeom>
              <a:blipFill>
                <a:blip r:embed="rId4"/>
                <a:stretch>
                  <a:fillRect t="-4348" r="-1109"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BlokTextu 6"/>
              <p:cNvSpPr txBox="1"/>
              <p:nvPr/>
            </p:nvSpPr>
            <p:spPr>
              <a:xfrm>
                <a:off x="6181344" y="3465840"/>
                <a:ext cx="17077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𝜌</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m:oMathPara>
                </a14:m>
                <a:endParaRPr lang="en-US"/>
              </a:p>
            </p:txBody>
          </p:sp>
        </mc:Choice>
        <mc:Fallback xmlns="">
          <p:sp>
            <p:nvSpPr>
              <p:cNvPr id="7" name="BlokTextu 6"/>
              <p:cNvSpPr txBox="1">
                <a:spLocks noRot="1" noChangeAspect="1" noMove="1" noResize="1" noEditPoints="1" noAdjustHandles="1" noChangeArrowheads="1" noChangeShapeType="1" noTextEdit="1"/>
              </p:cNvSpPr>
              <p:nvPr/>
            </p:nvSpPr>
            <p:spPr>
              <a:xfrm>
                <a:off x="6181344" y="3465840"/>
                <a:ext cx="1707712" cy="276999"/>
              </a:xfrm>
              <a:prstGeom prst="rect">
                <a:avLst/>
              </a:prstGeom>
              <a:blipFill>
                <a:blip r:embed="rId5"/>
                <a:stretch>
                  <a:fillRect t="-4444" r="-71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BlokTextu 7"/>
              <p:cNvSpPr txBox="1"/>
              <p:nvPr/>
            </p:nvSpPr>
            <p:spPr>
              <a:xfrm>
                <a:off x="4879848" y="3889142"/>
                <a:ext cx="5562600" cy="369332"/>
              </a:xfrm>
              <a:prstGeom prst="rect">
                <a:avLst/>
              </a:prstGeom>
              <a:noFill/>
            </p:spPr>
            <p:txBody>
              <a:bodyPr wrap="square" rtlCol="0">
                <a:spAutoFit/>
              </a:bodyPr>
              <a:lstStyle/>
              <a:p>
                <a:r>
                  <a:rPr lang="en-US"/>
                  <a:t>Pohybov</a:t>
                </a:r>
                <a:r>
                  <a:rPr lang="sk-SK"/>
                  <a:t>á rovnica pre zvyšnú časť reťaze</a:t>
                </a:r>
                <a:r>
                  <a:rPr lang="en-US"/>
                  <a:t> </a:t>
                </a:r>
                <a:r>
                  <a:rPr lang="sk-SK"/>
                  <a:t>„</a:t>
                </a:r>
                <a14:m>
                  <m:oMath xmlns:m="http://schemas.openxmlformats.org/officeDocument/2006/math">
                    <m:r>
                      <a:rPr lang="en-US" i="1" smtClean="0">
                        <a:latin typeface="Cambria Math" panose="02040503050406030204" pitchFamily="18" charset="0"/>
                      </a:rPr>
                      <m:t>𝐹</m:t>
                    </m:r>
                    <m:r>
                      <a:rPr lang="en-US" i="1" smtClean="0">
                        <a:latin typeface="Cambria Math" panose="02040503050406030204" pitchFamily="18" charset="0"/>
                      </a:rPr>
                      <m:t>=</m:t>
                    </m:r>
                    <m:r>
                      <a:rPr lang="en-US" i="1" smtClean="0">
                        <a:latin typeface="Cambria Math" panose="02040503050406030204" pitchFamily="18" charset="0"/>
                      </a:rPr>
                      <m:t>𝑚𝑎</m:t>
                    </m:r>
                  </m:oMath>
                </a14:m>
                <a:r>
                  <a:rPr lang="sk-SK"/>
                  <a:t>“</a:t>
                </a:r>
                <a:endParaRPr lang="en-US"/>
              </a:p>
            </p:txBody>
          </p:sp>
        </mc:Choice>
        <mc:Fallback xmlns="">
          <p:sp>
            <p:nvSpPr>
              <p:cNvPr id="8" name="BlokTextu 7"/>
              <p:cNvSpPr txBox="1">
                <a:spLocks noRot="1" noChangeAspect="1" noMove="1" noResize="1" noEditPoints="1" noAdjustHandles="1" noChangeArrowheads="1" noChangeShapeType="1" noTextEdit="1"/>
              </p:cNvSpPr>
              <p:nvPr/>
            </p:nvSpPr>
            <p:spPr>
              <a:xfrm>
                <a:off x="4879848" y="3889142"/>
                <a:ext cx="5562600" cy="369332"/>
              </a:xfrm>
              <a:prstGeom prst="rect">
                <a:avLst/>
              </a:prstGeom>
              <a:blipFill>
                <a:blip r:embed="rId6"/>
                <a:stretch>
                  <a:fillRect l="-987"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lokTextu 8"/>
              <p:cNvSpPr txBox="1"/>
              <p:nvPr/>
            </p:nvSpPr>
            <p:spPr>
              <a:xfrm>
                <a:off x="6050026" y="4344045"/>
                <a:ext cx="28790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e>
                      </m:d>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m:oMathPara>
                </a14:m>
                <a:endParaRPr lang="en-US"/>
              </a:p>
            </p:txBody>
          </p:sp>
        </mc:Choice>
        <mc:Fallback xmlns="">
          <p:sp>
            <p:nvSpPr>
              <p:cNvPr id="9" name="BlokTextu 8"/>
              <p:cNvSpPr txBox="1">
                <a:spLocks noRot="1" noChangeAspect="1" noMove="1" noResize="1" noEditPoints="1" noAdjustHandles="1" noChangeArrowheads="1" noChangeShapeType="1" noTextEdit="1"/>
              </p:cNvSpPr>
              <p:nvPr/>
            </p:nvSpPr>
            <p:spPr>
              <a:xfrm>
                <a:off x="6050026" y="4344045"/>
                <a:ext cx="2879058" cy="276999"/>
              </a:xfrm>
              <a:prstGeom prst="rect">
                <a:avLst/>
              </a:prstGeom>
              <a:blipFill>
                <a:blip r:embed="rId7"/>
                <a:stretch>
                  <a:fillRect l="-1480" t="-4444" r="-9725" b="-26667"/>
                </a:stretch>
              </a:blipFill>
            </p:spPr>
            <p:txBody>
              <a:bodyPr/>
              <a:lstStyle/>
              <a:p>
                <a:r>
                  <a:rPr lang="en-US">
                    <a:noFill/>
                  </a:rPr>
                  <a:t> </a:t>
                </a:r>
              </a:p>
            </p:txBody>
          </p:sp>
        </mc:Fallback>
      </mc:AlternateContent>
      <p:sp>
        <p:nvSpPr>
          <p:cNvPr id="10" name="BlokTextu 9"/>
          <p:cNvSpPr txBox="1"/>
          <p:nvPr/>
        </p:nvSpPr>
        <p:spPr>
          <a:xfrm>
            <a:off x="4879848" y="4642365"/>
            <a:ext cx="5562600" cy="369332"/>
          </a:xfrm>
          <a:prstGeom prst="rect">
            <a:avLst/>
          </a:prstGeom>
          <a:noFill/>
        </p:spPr>
        <p:txBody>
          <a:bodyPr wrap="square" rtlCol="0">
            <a:spAutoFit/>
          </a:bodyPr>
          <a:lstStyle/>
          <a:p>
            <a:r>
              <a:rPr lang="en-US"/>
              <a:t>Obe rovnice dokopy daj</a:t>
            </a:r>
            <a:r>
              <a:rPr lang="sk-SK"/>
              <a:t>ú ...</a:t>
            </a:r>
            <a:endParaRPr lang="en-US"/>
          </a:p>
        </p:txBody>
      </p:sp>
      <mc:AlternateContent xmlns:mc="http://schemas.openxmlformats.org/markup-compatibility/2006" xmlns:a14="http://schemas.microsoft.com/office/drawing/2010/main">
        <mc:Choice Requires="a14">
          <p:sp>
            <p:nvSpPr>
              <p:cNvPr id="11" name="BlokTextu 10"/>
              <p:cNvSpPr txBox="1"/>
              <p:nvPr/>
            </p:nvSpPr>
            <p:spPr>
              <a:xfrm>
                <a:off x="6095072" y="5006541"/>
                <a:ext cx="2453942"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sk-SK" b="0" i="1" smtClean="0">
                          <a:latin typeface="Cambria Math" panose="02040503050406030204" pitchFamily="18" charset="0"/>
                        </a:rPr>
                        <m:t>=</m:t>
                      </m:r>
                      <m:r>
                        <a:rPr lang="sk-SK" b="0" i="1" smtClean="0">
                          <a:latin typeface="Cambria Math" panose="02040503050406030204" pitchFamily="18" charset="0"/>
                        </a:rPr>
                        <m:t>𝑔</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den>
                      </m:f>
                      <m:f>
                        <m:fPr>
                          <m:ctrlPr>
                            <a:rPr lang="en-US" b="0" i="1" smtClean="0">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e>
                            <m:sup>
                              <m:r>
                                <a:rPr lang="en-US" i="1">
                                  <a:solidFill>
                                    <a:schemeClr val="tx1"/>
                                  </a:solidFill>
                                  <a:latin typeface="Cambria Math" panose="02040503050406030204" pitchFamily="18" charset="0"/>
                                </a:rPr>
                                <m:t>2</m:t>
                              </m:r>
                            </m:sup>
                          </m:sSup>
                        </m:num>
                        <m:den>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a:p>
            </p:txBody>
          </p:sp>
        </mc:Choice>
        <mc:Fallback xmlns="">
          <p:sp>
            <p:nvSpPr>
              <p:cNvPr id="11" name="BlokTextu 10"/>
              <p:cNvSpPr txBox="1">
                <a:spLocks noRot="1" noChangeAspect="1" noMove="1" noResize="1" noEditPoints="1" noAdjustHandles="1" noChangeArrowheads="1" noChangeShapeType="1" noTextEdit="1"/>
              </p:cNvSpPr>
              <p:nvPr/>
            </p:nvSpPr>
            <p:spPr>
              <a:xfrm>
                <a:off x="6095072" y="5006541"/>
                <a:ext cx="2453942" cy="6049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BlokTextu 11"/>
              <p:cNvSpPr txBox="1"/>
              <p:nvPr/>
            </p:nvSpPr>
            <p:spPr>
              <a:xfrm>
                <a:off x="8135112" y="3475248"/>
                <a:ext cx="8585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50000"/>
                            </a:schemeClr>
                          </a:solidFill>
                          <a:latin typeface="Cambria Math" panose="02040503050406030204" pitchFamily="18" charset="0"/>
                        </a:rPr>
                        <m:t>(=</m:t>
                      </m:r>
                      <m:r>
                        <a:rPr lang="en-US" b="0" i="1" smtClean="0">
                          <a:solidFill>
                            <a:schemeClr val="bg1">
                              <a:lumMod val="50000"/>
                            </a:schemeClr>
                          </a:solidFill>
                          <a:latin typeface="Cambria Math" panose="02040503050406030204" pitchFamily="18" charset="0"/>
                        </a:rPr>
                        <m:t>𝜌</m:t>
                      </m:r>
                      <m:sSup>
                        <m:sSupPr>
                          <m:ctrlPr>
                            <a:rPr lang="en-US" b="0" i="1" smtClean="0">
                              <a:solidFill>
                                <a:schemeClr val="bg1">
                                  <a:lumMod val="50000"/>
                                </a:schemeClr>
                              </a:solidFill>
                              <a:latin typeface="Cambria Math" panose="02040503050406030204" pitchFamily="18" charset="0"/>
                            </a:rPr>
                          </m:ctrlPr>
                        </m:sSupPr>
                        <m:e>
                          <m:acc>
                            <m:accPr>
                              <m:chr m:val="̇"/>
                              <m:ctrlPr>
                                <a:rPr lang="en-US" b="0" i="1" smtClean="0">
                                  <a:solidFill>
                                    <a:schemeClr val="bg1">
                                      <a:lumMod val="50000"/>
                                    </a:schemeClr>
                                  </a:solidFill>
                                  <a:latin typeface="Cambria Math" panose="02040503050406030204" pitchFamily="18" charset="0"/>
                                </a:rPr>
                              </m:ctrlPr>
                            </m:accPr>
                            <m:e>
                              <m:r>
                                <a:rPr lang="en-US" b="0" i="1" smtClean="0">
                                  <a:solidFill>
                                    <a:schemeClr val="bg1">
                                      <a:lumMod val="50000"/>
                                    </a:schemeClr>
                                  </a:solidFill>
                                  <a:latin typeface="Cambria Math" panose="02040503050406030204" pitchFamily="18" charset="0"/>
                                </a:rPr>
                                <m:t>𝑥</m:t>
                              </m:r>
                            </m:e>
                          </m:acc>
                        </m:e>
                        <m:sup>
                          <m:r>
                            <a:rPr lang="en-US" b="0" i="1" smtClean="0">
                              <a:solidFill>
                                <a:schemeClr val="bg1">
                                  <a:lumMod val="50000"/>
                                </a:schemeClr>
                              </a:solidFill>
                              <a:latin typeface="Cambria Math" panose="02040503050406030204" pitchFamily="18" charset="0"/>
                            </a:rPr>
                            <m:t>2</m:t>
                          </m:r>
                        </m:sup>
                      </m:sSup>
                      <m:r>
                        <a:rPr lang="en-US" b="0" i="1" smtClean="0">
                          <a:solidFill>
                            <a:schemeClr val="bg1">
                              <a:lumMod val="50000"/>
                            </a:schemeClr>
                          </a:solidFill>
                          <a:latin typeface="Cambria Math" panose="02040503050406030204" pitchFamily="18" charset="0"/>
                        </a:rPr>
                        <m:t>)</m:t>
                      </m:r>
                    </m:oMath>
                  </m:oMathPara>
                </a14:m>
                <a:endParaRPr lang="en-US"/>
              </a:p>
            </p:txBody>
          </p:sp>
        </mc:Choice>
        <mc:Fallback xmlns="">
          <p:sp>
            <p:nvSpPr>
              <p:cNvPr id="12" name="BlokTextu 11"/>
              <p:cNvSpPr txBox="1">
                <a:spLocks noRot="1" noChangeAspect="1" noMove="1" noResize="1" noEditPoints="1" noAdjustHandles="1" noChangeArrowheads="1" noChangeShapeType="1" noTextEdit="1"/>
              </p:cNvSpPr>
              <p:nvPr/>
            </p:nvSpPr>
            <p:spPr>
              <a:xfrm>
                <a:off x="8135112" y="3475248"/>
                <a:ext cx="858568" cy="276999"/>
              </a:xfrm>
              <a:prstGeom prst="rect">
                <a:avLst/>
              </a:prstGeom>
              <a:blipFill>
                <a:blip r:embed="rId9"/>
                <a:stretch>
                  <a:fillRect l="-9286" t="-4348" r="-10000" b="-32609"/>
                </a:stretch>
              </a:blipFill>
            </p:spPr>
            <p:txBody>
              <a:bodyPr/>
              <a:lstStyle/>
              <a:p>
                <a:r>
                  <a:rPr lang="en-US">
                    <a:noFill/>
                  </a:rPr>
                  <a:t> </a:t>
                </a:r>
              </a:p>
            </p:txBody>
          </p:sp>
        </mc:Fallback>
      </mc:AlternateContent>
      <p:sp>
        <p:nvSpPr>
          <p:cNvPr id="13" name="BlokTextu 12"/>
          <p:cNvSpPr txBox="1"/>
          <p:nvPr/>
        </p:nvSpPr>
        <p:spPr>
          <a:xfrm>
            <a:off x="8671560" y="5055833"/>
            <a:ext cx="3541776" cy="461665"/>
          </a:xfrm>
          <a:prstGeom prst="rect">
            <a:avLst/>
          </a:prstGeom>
          <a:noFill/>
        </p:spPr>
        <p:txBody>
          <a:bodyPr wrap="square" rtlCol="0">
            <a:spAutoFit/>
          </a:bodyPr>
          <a:lstStyle/>
          <a:p>
            <a:r>
              <a:rPr lang="en-US" sz="1200"/>
              <a:t>… </a:t>
            </a:r>
            <a:r>
              <a:rPr lang="sk-SK" sz="1200"/>
              <a:t>čomu sa odborne nadáva diferenciálna rovnica</a:t>
            </a:r>
          </a:p>
          <a:p>
            <a:r>
              <a:rPr lang="en-US" sz="1200"/>
              <a:t>(rie</a:t>
            </a:r>
            <a:r>
              <a:rPr lang="sk-SK" sz="1200"/>
              <a:t>šením je nejaká funkcia závislá od času</a:t>
            </a:r>
            <a:r>
              <a:rPr lang="en-US" sz="1200"/>
              <a:t>)</a:t>
            </a:r>
          </a:p>
        </p:txBody>
      </p:sp>
      <mc:AlternateContent xmlns:mc="http://schemas.openxmlformats.org/markup-compatibility/2006" xmlns:a14="http://schemas.microsoft.com/office/drawing/2010/main">
        <mc:Choice Requires="a14">
          <p:sp>
            <p:nvSpPr>
              <p:cNvPr id="14" name="BlokTextu 13"/>
              <p:cNvSpPr txBox="1"/>
              <p:nvPr/>
            </p:nvSpPr>
            <p:spPr>
              <a:xfrm>
                <a:off x="4381371" y="5698563"/>
                <a:ext cx="7662672" cy="307777"/>
              </a:xfrm>
              <a:prstGeom prst="rect">
                <a:avLst/>
              </a:prstGeom>
              <a:noFill/>
            </p:spPr>
            <p:txBody>
              <a:bodyPr wrap="square" rtlCol="0">
                <a:spAutoFit/>
              </a:bodyPr>
              <a:lstStyle/>
              <a:p>
                <a:r>
                  <a:rPr lang="sk-SK" sz="1400" b="1"/>
                  <a:t>Riešením takejto rovnice nie je číslo, ale istá funkcia času, od ktorej navyše požadujeme </a:t>
                </a:r>
                <a14:m>
                  <m:oMath xmlns:m="http://schemas.openxmlformats.org/officeDocument/2006/math">
                    <m:r>
                      <a:rPr lang="sk-SK" sz="1400" b="1" i="1" smtClean="0">
                        <a:latin typeface="Cambria Math" panose="02040503050406030204" pitchFamily="18" charset="0"/>
                      </a:rPr>
                      <m:t>𝒙</m:t>
                    </m:r>
                    <m:d>
                      <m:dPr>
                        <m:ctrlPr>
                          <a:rPr lang="en-US" sz="1400" b="1" i="1" smtClean="0">
                            <a:latin typeface="Cambria Math" panose="02040503050406030204" pitchFamily="18" charset="0"/>
                          </a:rPr>
                        </m:ctrlPr>
                      </m:dPr>
                      <m:e>
                        <m:r>
                          <a:rPr lang="en-US" sz="1400" b="1" i="1" smtClean="0">
                            <a:latin typeface="Cambria Math" panose="02040503050406030204" pitchFamily="18" charset="0"/>
                          </a:rPr>
                          <m:t>𝒕</m:t>
                        </m:r>
                        <m:r>
                          <a:rPr lang="en-US" sz="1400" b="1" i="1" smtClean="0">
                            <a:latin typeface="Cambria Math" panose="02040503050406030204" pitchFamily="18" charset="0"/>
                          </a:rPr>
                          <m:t>=</m:t>
                        </m:r>
                        <m:r>
                          <a:rPr lang="en-US" sz="1400" b="1" i="1" smtClean="0">
                            <a:latin typeface="Cambria Math" panose="02040503050406030204" pitchFamily="18" charset="0"/>
                          </a:rPr>
                          <m:t>𝟎</m:t>
                        </m:r>
                      </m:e>
                    </m:d>
                    <m:r>
                      <a:rPr lang="en-US" sz="1400" b="1" i="1" smtClean="0">
                        <a:latin typeface="Cambria Math" panose="02040503050406030204" pitchFamily="18" charset="0"/>
                      </a:rPr>
                      <m:t>=</m:t>
                    </m:r>
                  </m:oMath>
                </a14:m>
                <a:r>
                  <a:rPr lang="en-US" sz="1400" b="1"/>
                  <a:t> 0</a:t>
                </a:r>
              </a:p>
            </p:txBody>
          </p:sp>
        </mc:Choice>
        <mc:Fallback xmlns="">
          <p:sp>
            <p:nvSpPr>
              <p:cNvPr id="14" name="BlokTextu 13"/>
              <p:cNvSpPr txBox="1">
                <a:spLocks noRot="1" noChangeAspect="1" noMove="1" noResize="1" noEditPoints="1" noAdjustHandles="1" noChangeArrowheads="1" noChangeShapeType="1" noTextEdit="1"/>
              </p:cNvSpPr>
              <p:nvPr/>
            </p:nvSpPr>
            <p:spPr>
              <a:xfrm>
                <a:off x="4381371" y="5698563"/>
                <a:ext cx="7662672" cy="307777"/>
              </a:xfrm>
              <a:prstGeom prst="rect">
                <a:avLst/>
              </a:prstGeom>
              <a:blipFill>
                <a:blip r:embed="rId10"/>
                <a:stretch>
                  <a:fillRect l="-239"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BlokTextu 14"/>
              <p:cNvSpPr txBox="1"/>
              <p:nvPr/>
            </p:nvSpPr>
            <p:spPr>
              <a:xfrm>
                <a:off x="4358530" y="6059428"/>
                <a:ext cx="5920208" cy="584775"/>
              </a:xfrm>
              <a:prstGeom prst="rect">
                <a:avLst/>
              </a:prstGeom>
              <a:noFill/>
            </p:spPr>
            <p:txBody>
              <a:bodyPr wrap="square" rtlCol="0">
                <a:spAutoFit/>
              </a:bodyPr>
              <a:lstStyle/>
              <a:p>
                <a:r>
                  <a:rPr lang="sk-SK" sz="1600"/>
                  <a:t>Navyše predpokladáme, že energia nemôže do systému pritekať ...</a:t>
                </a:r>
              </a:p>
              <a:p>
                <a:r>
                  <a:rPr lang="sk-SK" sz="1600"/>
                  <a:t>Preto </a:t>
                </a:r>
                <a14:m>
                  <m:oMath xmlns:m="http://schemas.openxmlformats.org/officeDocument/2006/math">
                    <m:sSub>
                      <m:sSubPr>
                        <m:ctrlPr>
                          <a:rPr lang="en-US" sz="1600" b="0" i="1" smtClean="0">
                            <a:latin typeface="Cambria Math" panose="02040503050406030204" pitchFamily="18" charset="0"/>
                          </a:rPr>
                        </m:ctrlPr>
                      </m:sSubPr>
                      <m:e>
                        <m:r>
                          <a:rPr lang="sk-SK" sz="1600" b="0" i="1" smtClean="0">
                            <a:latin typeface="Cambria Math" panose="02040503050406030204" pitchFamily="18" charset="0"/>
                          </a:rPr>
                          <m:t>𝑁</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&gt;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2</m:t>
                        </m:r>
                      </m:sub>
                    </m:sSub>
                  </m:oMath>
                </a14:m>
                <a:r>
                  <a:rPr lang="en-US" sz="1600"/>
                  <a:t> (disip</a:t>
                </a:r>
                <a:r>
                  <a:rPr lang="sk-SK" sz="1600"/>
                  <a:t>ácia</a:t>
                </a:r>
                <a:r>
                  <a:rPr lang="en-US" sz="1600"/>
                  <a:t>)</a:t>
                </a:r>
                <a:r>
                  <a:rPr lang="sk-SK" sz="1600"/>
                  <a:t> resp. </a:t>
                </a:r>
                <a14:m>
                  <m:oMath xmlns:m="http://schemas.openxmlformats.org/officeDocument/2006/math">
                    <m:sSub>
                      <m:sSubPr>
                        <m:ctrlPr>
                          <a:rPr lang="en-US" sz="1600" b="0" i="1" smtClean="0">
                            <a:latin typeface="Cambria Math" panose="02040503050406030204" pitchFamily="18" charset="0"/>
                          </a:rPr>
                        </m:ctrlPr>
                      </m:sSubPr>
                      <m:e>
                        <m:r>
                          <a:rPr lang="sk-SK" sz="1600" b="0" i="1" smtClean="0">
                            <a:latin typeface="Cambria Math" panose="02040503050406030204" pitchFamily="18" charset="0"/>
                          </a:rPr>
                          <m:t>𝑁</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2</m:t>
                        </m:r>
                      </m:sub>
                    </m:sSub>
                  </m:oMath>
                </a14:m>
                <a:r>
                  <a:rPr lang="en-US" sz="1600"/>
                  <a:t> (ZZE)</a:t>
                </a:r>
                <a:r>
                  <a:rPr lang="sk-SK" sz="1600"/>
                  <a:t> </a:t>
                </a:r>
                <a:endParaRPr lang="en-US" sz="1600"/>
              </a:p>
            </p:txBody>
          </p:sp>
        </mc:Choice>
        <mc:Fallback xmlns="">
          <p:sp>
            <p:nvSpPr>
              <p:cNvPr id="15" name="BlokTextu 14"/>
              <p:cNvSpPr txBox="1">
                <a:spLocks noRot="1" noChangeAspect="1" noMove="1" noResize="1" noEditPoints="1" noAdjustHandles="1" noChangeArrowheads="1" noChangeShapeType="1" noTextEdit="1"/>
              </p:cNvSpPr>
              <p:nvPr/>
            </p:nvSpPr>
            <p:spPr>
              <a:xfrm>
                <a:off x="4358530" y="6059428"/>
                <a:ext cx="5920208" cy="584775"/>
              </a:xfrm>
              <a:prstGeom prst="rect">
                <a:avLst/>
              </a:prstGeom>
              <a:blipFill>
                <a:blip r:embed="rId11"/>
                <a:stretch>
                  <a:fillRect l="-618" t="-3125" b="-12500"/>
                </a:stretch>
              </a:blipFill>
            </p:spPr>
            <p:txBody>
              <a:bodyPr/>
              <a:lstStyle/>
              <a:p>
                <a:r>
                  <a:rPr lang="en-US">
                    <a:noFill/>
                  </a:rPr>
                  <a:t> </a:t>
                </a:r>
              </a:p>
            </p:txBody>
          </p:sp>
        </mc:Fallback>
      </mc:AlternateContent>
    </p:spTree>
    <p:extLst>
      <p:ext uri="{BB962C8B-B14F-4D97-AF65-F5344CB8AC3E}">
        <p14:creationId xmlns:p14="http://schemas.microsoft.com/office/powerpoint/2010/main" val="408345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1844</Words>
  <Application>Microsoft Office PowerPoint</Application>
  <PresentationFormat>Širokouhlá</PresentationFormat>
  <Paragraphs>250</Paragraphs>
  <Slides>35</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35</vt:i4>
      </vt:variant>
    </vt:vector>
  </HeadingPairs>
  <TitlesOfParts>
    <vt:vector size="42" baseType="lpstr">
      <vt:lpstr>Arial</vt:lpstr>
      <vt:lpstr>Calibri</vt:lpstr>
      <vt:lpstr>Calibri Light</vt:lpstr>
      <vt:lpstr>Cambria Math</vt:lpstr>
      <vt:lpstr>Constantia</vt:lpstr>
      <vt:lpstr>Wingdings</vt:lpstr>
      <vt:lpstr>Motív balíka Office</vt:lpstr>
      <vt:lpstr>Prezentácia programu PowerPoint</vt:lpstr>
      <vt:lpstr>6. Rýchla reťaz - zadanie</vt:lpstr>
      <vt:lpstr>Ako vyzerá pád?</vt:lpstr>
      <vt:lpstr>Motivácia k úlohe</vt:lpstr>
      <vt:lpstr>Čo nám tu chýba?</vt:lpstr>
      <vt:lpstr>Prečo by mala reťaz padať s a&gt;g?</vt:lpstr>
      <vt:lpstr>Model [Grewal, Johnson, Ruina]*</vt:lpstr>
      <vt:lpstr>Model [Grewal, Johnson, Ruina]</vt:lpstr>
      <vt:lpstr>Model [Grewal, Johnson, Ruina]</vt:lpstr>
      <vt:lpstr>Čo teraz s pohybovou rovnicou?</vt:lpstr>
      <vt:lpstr>Výsledok z analýzy zrážok</vt:lpstr>
      <vt:lpstr>Experiment</vt:lpstr>
      <vt:lpstr>Experiment</vt:lpstr>
      <vt:lpstr>Výsledky modelu a porovnanie s experimentom v článku</vt:lpstr>
      <vt:lpstr>Čo obyčajná reťaz?</vt:lpstr>
      <vt:lpstr>Ale naozaj? Pozrime sa, čo hovorí [Hamm]**</vt:lpstr>
      <vt:lpstr>Predstava [Hamm]</vt:lpstr>
      <vt:lpstr>Predstava [Hamm]</vt:lpstr>
      <vt:lpstr>Zaujímavé pozorovanie [Hamm]</vt:lpstr>
      <vt:lpstr>Experiment [Hamm]</vt:lpstr>
      <vt:lpstr>Výsledky [Hamm]</vt:lpstr>
      <vt:lpstr>Čo teda s úlohou?</vt:lpstr>
      <vt:lpstr>14. Čihi – hota vrtuľka</vt:lpstr>
      <vt:lpstr>Prečo sa palička roztočí ... vysvetlenie pre škôlkarov</vt:lpstr>
      <vt:lpstr>Ako sa dá kontrolovať pohyb paličky: Spôsob prvý</vt:lpstr>
      <vt:lpstr>Ako sa dá kontrolovať pohyb paličky: Spôsob prvý</vt:lpstr>
      <vt:lpstr>Ako sa dá kontrolovať pohyb paličky: Spôsob druhý</vt:lpstr>
      <vt:lpstr>Vybudené módy kmitov – skokové zmeny sily</vt:lpstr>
      <vt:lpstr>Minimálny fyzikálny model – dva nezávislé oscilátory</vt:lpstr>
      <vt:lpstr>Minimálny fyzikálny model – dva nezávislé oscilátory</vt:lpstr>
      <vt:lpstr>Vieme teda čo robí os paličky ...   Čo sa bude diať s vrtuľkou?</vt:lpstr>
      <vt:lpstr>Vieme teda čo robí os paličky ...   Čo sa bude diať s vrtuľkou?</vt:lpstr>
      <vt:lpstr>Parametrická rezonancia</vt:lpstr>
      <vt:lpstr>Experimentálna aparatúra</vt:lpstr>
      <vt:lpstr>Čo robiť s úlohou?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Matej Badin</dc:creator>
  <cp:lastModifiedBy>Matej Badin</cp:lastModifiedBy>
  <cp:revision>176</cp:revision>
  <dcterms:created xsi:type="dcterms:W3CDTF">2016-11-02T20:04:51Z</dcterms:created>
  <dcterms:modified xsi:type="dcterms:W3CDTF">2016-11-06T17:20:12Z</dcterms:modified>
</cp:coreProperties>
</file>